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78" r:id="rId5"/>
    <p:sldId id="276" r:id="rId6"/>
    <p:sldId id="280" r:id="rId7"/>
    <p:sldId id="281" r:id="rId8"/>
    <p:sldId id="282" r:id="rId9"/>
    <p:sldId id="279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300" r:id="rId23"/>
    <p:sldId id="295" r:id="rId24"/>
    <p:sldId id="297" r:id="rId25"/>
    <p:sldId id="298" r:id="rId26"/>
    <p:sldId id="301" r:id="rId27"/>
    <p:sldId id="302" r:id="rId28"/>
    <p:sldId id="303" r:id="rId29"/>
    <p:sldId id="304" r:id="rId30"/>
    <p:sldId id="306" r:id="rId31"/>
    <p:sldId id="307" r:id="rId32"/>
    <p:sldId id="308" r:id="rId33"/>
    <p:sldId id="309" r:id="rId34"/>
    <p:sldId id="312" r:id="rId35"/>
    <p:sldId id="310" r:id="rId36"/>
    <p:sldId id="311" r:id="rId37"/>
    <p:sldId id="305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FF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48" y="15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B9B1-53B2-4DCC-8418-94532EA8E33F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AB20-6AF0-4E24-A256-8A4C9498FE0D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077" y="777801"/>
            <a:ext cx="3454635" cy="194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466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B9B1-53B2-4DCC-8418-94532EA8E33F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AB20-6AF0-4E24-A256-8A4C9498FE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142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B9B1-53B2-4DCC-8418-94532EA8E33F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AB20-6AF0-4E24-A256-8A4C9498FE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719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B9B1-53B2-4DCC-8418-94532EA8E33F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AB20-6AF0-4E24-A256-8A4C9498FE0D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1338" y="40307"/>
            <a:ext cx="2095811" cy="117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37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B9B1-53B2-4DCC-8418-94532EA8E33F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AB20-6AF0-4E24-A256-8A4C9498FE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421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B9B1-53B2-4DCC-8418-94532EA8E33F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AB20-6AF0-4E24-A256-8A4C9498FE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487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B9B1-53B2-4DCC-8418-94532EA8E33F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AB20-6AF0-4E24-A256-8A4C9498FE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598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B9B1-53B2-4DCC-8418-94532EA8E33F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AB20-6AF0-4E24-A256-8A4C9498FE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36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B9B1-53B2-4DCC-8418-94532EA8E33F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AB20-6AF0-4E24-A256-8A4C9498FE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33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B9B1-53B2-4DCC-8418-94532EA8E33F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AB20-6AF0-4E24-A256-8A4C9498FE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750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B9B1-53B2-4DCC-8418-94532EA8E33F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8AB20-6AF0-4E24-A256-8A4C9498FE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665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2B9B1-53B2-4DCC-8418-94532EA8E33F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8AB20-6AF0-4E24-A256-8A4C9498FE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389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30351" y="2333098"/>
            <a:ext cx="21419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Welcome to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30351" y="2898363"/>
            <a:ext cx="9132628" cy="86177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IN" sz="5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Advanced Python Programming</a:t>
            </a:r>
            <a:endParaRPr lang="en-GB" sz="5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30350" y="3802182"/>
            <a:ext cx="49023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An online certification course</a:t>
            </a:r>
          </a:p>
        </p:txBody>
      </p:sp>
      <p:sp>
        <p:nvSpPr>
          <p:cNvPr id="8" name="Rectangle 7"/>
          <p:cNvSpPr/>
          <p:nvPr/>
        </p:nvSpPr>
        <p:spPr>
          <a:xfrm>
            <a:off x="6168045" y="1"/>
            <a:ext cx="6023956" cy="6858000"/>
          </a:xfrm>
          <a:prstGeom prst="rect">
            <a:avLst/>
          </a:prstGeom>
          <a:blipFill dpi="0" rotWithShape="1">
            <a:blip r:embed="rId2">
              <a:alphaModFix amt="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36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71492" y="296370"/>
            <a:ext cx="2920608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Tuple in Python</a:t>
            </a:r>
            <a:endParaRPr lang="en-GB" sz="3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59369" y="288677"/>
            <a:ext cx="65055" cy="523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32" y="191696"/>
            <a:ext cx="717177" cy="71717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75970" y="1158239"/>
            <a:ext cx="19447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2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What is tuple?</a:t>
            </a:r>
            <a:endParaRPr lang="en-GB" sz="22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5970" y="2596390"/>
            <a:ext cx="3397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Properties of tuple in Python</a:t>
            </a:r>
            <a:endParaRPr lang="en-GB" sz="20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04663" y="1815689"/>
            <a:ext cx="8181476" cy="465513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A tuple is a collection of indexed elements of different data types.</a:t>
            </a:r>
            <a:endParaRPr lang="en-GB" sz="2000" b="1" dirty="0">
              <a:solidFill>
                <a:srgbClr val="FF0000"/>
              </a:solidFill>
              <a:latin typeface="Comfortaa" panose="020F0603070000060003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947557" y="1805811"/>
            <a:ext cx="174415" cy="48458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Diamond 27"/>
          <p:cNvSpPr/>
          <p:nvPr/>
        </p:nvSpPr>
        <p:spPr>
          <a:xfrm>
            <a:off x="2030914" y="1957387"/>
            <a:ext cx="182115" cy="182115"/>
          </a:xfrm>
          <a:prstGeom prst="diamond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775970" y="3136596"/>
            <a:ext cx="7103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Tuple in </a:t>
            </a:r>
            <a:r>
              <a:rPr lang="en-IN" sz="2000" dirty="0">
                <a:solidFill>
                  <a:srgbClr val="002060"/>
                </a:solidFill>
                <a:latin typeface="Comfortaa" panose="020F0603070000060003" pitchFamily="34" charset="0"/>
              </a:rPr>
              <a:t>python has implemented using a built-in class </a:t>
            </a:r>
            <a:r>
              <a:rPr lang="en-IN" sz="2000" b="1" u="sng" dirty="0">
                <a:solidFill>
                  <a:srgbClr val="002060"/>
                </a:solidFill>
                <a:latin typeface="Comfortaa" panose="020F0603070000060003" pitchFamily="34" charset="0"/>
              </a:rPr>
              <a:t>t</a:t>
            </a:r>
            <a:r>
              <a:rPr lang="en-IN" sz="2000" b="1" u="sng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uple</a:t>
            </a:r>
            <a:endParaRPr lang="en-GB" sz="2000" b="1" u="sng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75970" y="3750766"/>
            <a:ext cx="50322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Tuple is </a:t>
            </a:r>
            <a:r>
              <a:rPr lang="en-IN" sz="2000" dirty="0">
                <a:solidFill>
                  <a:srgbClr val="002060"/>
                </a:solidFill>
                <a:latin typeface="Comfortaa" panose="020F0603070000060003" pitchFamily="34" charset="0"/>
              </a:rPr>
              <a:t>represented using </a:t>
            </a:r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Parenthesis </a:t>
            </a:r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( )</a:t>
            </a:r>
            <a:endParaRPr lang="en-GB" sz="2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5970" y="4372356"/>
            <a:ext cx="6883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Every element in a tuple separated with comma (</a:t>
            </a:r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,</a:t>
            </a:r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) symbol</a:t>
            </a:r>
            <a:endParaRPr lang="en-GB" sz="2000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5970" y="4993946"/>
            <a:ext cx="69220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All tuple elements are </a:t>
            </a:r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indexed</a:t>
            </a:r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 and the index starts with ‘</a:t>
            </a:r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0</a:t>
            </a:r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’</a:t>
            </a:r>
            <a:endParaRPr lang="en-GB" sz="2000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5970" y="5628126"/>
            <a:ext cx="10133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sz="2000" dirty="0">
                <a:solidFill>
                  <a:srgbClr val="002060"/>
                </a:solidFill>
                <a:latin typeface="Comfortaa" panose="020F0603070000060003" pitchFamily="34" charset="0"/>
              </a:rPr>
              <a:t>T</a:t>
            </a:r>
            <a:r>
              <a:rPr lang="en-GB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he Tuple elements </a:t>
            </a:r>
            <a:r>
              <a:rPr lang="en-GB" sz="2000" dirty="0">
                <a:solidFill>
                  <a:srgbClr val="002060"/>
                </a:solidFill>
                <a:latin typeface="Comfortaa" panose="020F0603070000060003" pitchFamily="34" charset="0"/>
              </a:rPr>
              <a:t>are also </a:t>
            </a:r>
            <a:r>
              <a:rPr lang="en-GB" sz="2000" u="sng" dirty="0">
                <a:solidFill>
                  <a:srgbClr val="002060"/>
                </a:solidFill>
                <a:latin typeface="Comfortaa" panose="020F0603070000060003" pitchFamily="34" charset="0"/>
              </a:rPr>
              <a:t>indexed with negative </a:t>
            </a:r>
            <a:r>
              <a:rPr lang="en-GB" sz="2000" u="sng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numbers</a:t>
            </a:r>
            <a:r>
              <a:rPr lang="en-GB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 from the </a:t>
            </a:r>
            <a:r>
              <a:rPr lang="en-GB" sz="2000" dirty="0">
                <a:solidFill>
                  <a:srgbClr val="002060"/>
                </a:solidFill>
                <a:latin typeface="Comfortaa" panose="020F0603070000060003" pitchFamily="34" charset="0"/>
              </a:rPr>
              <a:t>last element to </a:t>
            </a:r>
            <a:endParaRPr lang="en-GB" sz="2000" dirty="0" smtClean="0">
              <a:solidFill>
                <a:srgbClr val="002060"/>
              </a:solidFill>
              <a:latin typeface="Comfortaa" panose="020F0603070000060003" pitchFamily="34" charset="0"/>
            </a:endParaRPr>
          </a:p>
          <a:p>
            <a:pPr lvl="0"/>
            <a:r>
              <a:rPr lang="en-GB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the </a:t>
            </a:r>
            <a:r>
              <a:rPr lang="en-GB" sz="2000" dirty="0">
                <a:solidFill>
                  <a:srgbClr val="002060"/>
                </a:solidFill>
                <a:latin typeface="Comfortaa" panose="020F0603070000060003" pitchFamily="34" charset="0"/>
              </a:rPr>
              <a:t>first element in the </a:t>
            </a:r>
            <a:r>
              <a:rPr lang="en-GB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tuple, and it </a:t>
            </a:r>
            <a:r>
              <a:rPr lang="en-GB" sz="2000" dirty="0">
                <a:solidFill>
                  <a:srgbClr val="002060"/>
                </a:solidFill>
                <a:latin typeface="Comfortaa" panose="020F0603070000060003" pitchFamily="34" charset="0"/>
              </a:rPr>
              <a:t>begins with -</a:t>
            </a:r>
            <a:r>
              <a:rPr lang="en-GB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1 for each element </a:t>
            </a:r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decreased by 1</a:t>
            </a:r>
            <a:r>
              <a:rPr lang="en-GB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.</a:t>
            </a:r>
            <a:endParaRPr lang="en-GB" sz="2000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011665" y="3570326"/>
            <a:ext cx="24338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Tuple elements are</a:t>
            </a:r>
            <a:endParaRPr lang="en-GB" sz="2000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652657" y="3919653"/>
            <a:ext cx="31518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sz="4800" b="1" dirty="0" smtClean="0">
                <a:solidFill>
                  <a:srgbClr val="00B050"/>
                </a:solidFill>
                <a:latin typeface="Comfortaa" panose="020F0603070000060003" pitchFamily="34" charset="0"/>
              </a:rPr>
              <a:t>Immutable</a:t>
            </a:r>
            <a:endParaRPr lang="en-GB" sz="4800" b="1" dirty="0">
              <a:solidFill>
                <a:srgbClr val="00B050"/>
              </a:solidFill>
              <a:latin typeface="Comfortaa" panose="020F0603070000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28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/>
      <p:bldP spid="16" grpId="0"/>
      <p:bldP spid="18" grpId="0" animBg="1"/>
      <p:bldP spid="27" grpId="0" animBg="1"/>
      <p:bldP spid="28" grpId="0" animBg="1"/>
      <p:bldP spid="23" grpId="0"/>
      <p:bldP spid="25" grpId="0"/>
      <p:bldP spid="12" grpId="0"/>
      <p:bldP spid="13" grpId="0"/>
      <p:bldP spid="14" grpId="0"/>
      <p:bldP spid="17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72736" y="2596390"/>
            <a:ext cx="27350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How to create a tuple?</a:t>
            </a:r>
            <a:endParaRPr lang="en-GB" sz="20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83330" y="3193246"/>
            <a:ext cx="8432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36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tupleName</a:t>
            </a:r>
            <a:r>
              <a:rPr lang="en-IN" sz="3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 = (value1, value2, value3, …)</a:t>
            </a:r>
            <a:endParaRPr lang="en-GB" sz="3600" b="1" u="sng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71492" y="296370"/>
            <a:ext cx="2920608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Tuple in Python</a:t>
            </a:r>
            <a:endParaRPr lang="en-GB" sz="3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59369" y="288677"/>
            <a:ext cx="65055" cy="523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32" y="191696"/>
            <a:ext cx="717177" cy="71717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75970" y="1158239"/>
            <a:ext cx="19447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2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What is tuple?</a:t>
            </a:r>
            <a:endParaRPr lang="en-GB" sz="22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04663" y="1815689"/>
            <a:ext cx="8181476" cy="465513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A tuple is a collection of indexed elements of different data types.</a:t>
            </a:r>
            <a:endParaRPr lang="en-GB" sz="2000" b="1" dirty="0">
              <a:solidFill>
                <a:srgbClr val="FF0000"/>
              </a:solidFill>
              <a:latin typeface="Comfortaa" panose="020F0603070000060003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947557" y="1805811"/>
            <a:ext cx="174415" cy="48458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Diamond 18"/>
          <p:cNvSpPr/>
          <p:nvPr/>
        </p:nvSpPr>
        <p:spPr>
          <a:xfrm>
            <a:off x="2030914" y="1957387"/>
            <a:ext cx="182115" cy="182115"/>
          </a:xfrm>
          <a:prstGeom prst="diamond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10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72736" y="2596390"/>
            <a:ext cx="5357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How to access individual elements of a tuple?</a:t>
            </a:r>
            <a:endParaRPr lang="en-GB" sz="20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58796" y="3193246"/>
            <a:ext cx="3881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36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tupleName</a:t>
            </a:r>
            <a:r>
              <a:rPr lang="en-IN" sz="3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[index]</a:t>
            </a:r>
            <a:endParaRPr lang="en-GB" sz="3600" b="1" u="sng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71492" y="296370"/>
            <a:ext cx="2920608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Tuple in Python</a:t>
            </a:r>
            <a:endParaRPr lang="en-GB" sz="3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59369" y="288677"/>
            <a:ext cx="65055" cy="523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32" y="191696"/>
            <a:ext cx="717177" cy="71717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75970" y="1158239"/>
            <a:ext cx="19447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2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What is tuple?</a:t>
            </a:r>
            <a:endParaRPr lang="en-GB" sz="22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04663" y="1815689"/>
            <a:ext cx="8181476" cy="465513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A tuple is a collection of indexed elements of different data types.</a:t>
            </a:r>
            <a:endParaRPr lang="en-GB" sz="2000" b="1" dirty="0">
              <a:solidFill>
                <a:srgbClr val="FF0000"/>
              </a:solidFill>
              <a:latin typeface="Comfortaa" panose="020F0603070000060003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947557" y="1805811"/>
            <a:ext cx="174415" cy="48458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Diamond 18"/>
          <p:cNvSpPr/>
          <p:nvPr/>
        </p:nvSpPr>
        <p:spPr>
          <a:xfrm>
            <a:off x="2030914" y="1957387"/>
            <a:ext cx="182115" cy="182115"/>
          </a:xfrm>
          <a:prstGeom prst="diamond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91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72736" y="2596390"/>
            <a:ext cx="45336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How to access sub tuple from a tuple?</a:t>
            </a:r>
            <a:endParaRPr lang="en-GB" sz="20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75292" y="3045328"/>
            <a:ext cx="1441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3600" b="1" dirty="0" smtClean="0">
                <a:solidFill>
                  <a:srgbClr val="00B050"/>
                </a:solidFill>
                <a:latin typeface="Comfortaa" panose="020F0603070000060003" pitchFamily="34" charset="0"/>
              </a:rPr>
              <a:t>Slicing</a:t>
            </a:r>
            <a:endParaRPr lang="en-GB" sz="3600" b="1" u="sng" dirty="0">
              <a:solidFill>
                <a:srgbClr val="00B050"/>
              </a:solidFill>
              <a:latin typeface="Comfortaa" panose="020F06030700000600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5923" y="3885769"/>
            <a:ext cx="504016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25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tupleName</a:t>
            </a:r>
            <a:r>
              <a:rPr lang="en-IN" sz="25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[</a:t>
            </a:r>
            <a:r>
              <a:rPr lang="en-IN" sz="2500" b="1" dirty="0" err="1" smtClean="0">
                <a:solidFill>
                  <a:srgbClr val="00B0F0"/>
                </a:solidFill>
                <a:latin typeface="Comfortaa" panose="020F0603070000060003" pitchFamily="34" charset="0"/>
              </a:rPr>
              <a:t>startIndex</a:t>
            </a:r>
            <a:r>
              <a:rPr lang="en-IN" sz="2500" b="1" dirty="0" smtClean="0">
                <a:solidFill>
                  <a:srgbClr val="00B0F0"/>
                </a:solidFill>
                <a:latin typeface="Comfortaa" panose="020F0603070000060003" pitchFamily="34" charset="0"/>
              </a:rPr>
              <a:t> </a:t>
            </a:r>
            <a:r>
              <a:rPr lang="en-IN" sz="25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: </a:t>
            </a:r>
            <a:r>
              <a:rPr lang="en-IN" sz="2500" b="1" dirty="0" err="1" smtClean="0">
                <a:solidFill>
                  <a:schemeClr val="bg1">
                    <a:lumMod val="50000"/>
                  </a:schemeClr>
                </a:solidFill>
                <a:latin typeface="Comfortaa" panose="020F0603070000060003" pitchFamily="34" charset="0"/>
              </a:rPr>
              <a:t>endIndex</a:t>
            </a:r>
            <a:r>
              <a:rPr lang="en-IN" sz="25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]</a:t>
            </a:r>
            <a:endParaRPr lang="en-GB" sz="2500" b="1" u="sng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94696" y="4601067"/>
            <a:ext cx="720261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25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tupleName</a:t>
            </a:r>
            <a:r>
              <a:rPr lang="en-IN" sz="25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[</a:t>
            </a:r>
            <a:r>
              <a:rPr lang="en-IN" sz="2500" b="1" dirty="0" err="1" smtClean="0">
                <a:solidFill>
                  <a:srgbClr val="00B0F0"/>
                </a:solidFill>
                <a:latin typeface="Comfortaa" panose="020F0603070000060003" pitchFamily="34" charset="0"/>
              </a:rPr>
              <a:t>startIndex</a:t>
            </a:r>
            <a:r>
              <a:rPr lang="en-IN" sz="25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 : </a:t>
            </a:r>
            <a:r>
              <a:rPr lang="en-IN" sz="2500" b="1" dirty="0" err="1" smtClean="0">
                <a:solidFill>
                  <a:schemeClr val="bg1">
                    <a:lumMod val="50000"/>
                  </a:schemeClr>
                </a:solidFill>
                <a:latin typeface="Comfortaa" panose="020F0603070000060003" pitchFamily="34" charset="0"/>
              </a:rPr>
              <a:t>endIndex</a:t>
            </a:r>
            <a:r>
              <a:rPr lang="en-IN" sz="2500" b="1" dirty="0" smtClean="0">
                <a:solidFill>
                  <a:schemeClr val="bg1">
                    <a:lumMod val="50000"/>
                  </a:schemeClr>
                </a:solidFill>
                <a:latin typeface="Comfortaa" panose="020F0603070000060003" pitchFamily="34" charset="0"/>
              </a:rPr>
              <a:t> </a:t>
            </a:r>
            <a:r>
              <a:rPr lang="en-IN" sz="25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: </a:t>
            </a:r>
            <a:r>
              <a:rPr lang="en-IN" sz="2500" b="1" dirty="0" err="1" smtClean="0">
                <a:solidFill>
                  <a:srgbClr val="FF0066"/>
                </a:solidFill>
                <a:latin typeface="Comfortaa" panose="020F0603070000060003" pitchFamily="34" charset="0"/>
              </a:rPr>
              <a:t>indexAddition</a:t>
            </a:r>
            <a:r>
              <a:rPr lang="en-IN" sz="25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]</a:t>
            </a:r>
            <a:endParaRPr lang="en-GB" sz="2500" b="1" u="sng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71492" y="296370"/>
            <a:ext cx="2920608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Tuple in Python</a:t>
            </a:r>
            <a:endParaRPr lang="en-GB" sz="3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59369" y="288677"/>
            <a:ext cx="65055" cy="523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32" y="191696"/>
            <a:ext cx="717177" cy="71717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75970" y="1158239"/>
            <a:ext cx="19447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2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What is tuple?</a:t>
            </a:r>
            <a:endParaRPr lang="en-GB" sz="22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04663" y="1815689"/>
            <a:ext cx="8181476" cy="465513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A tuple is a collection of indexed elements of different data types.</a:t>
            </a:r>
            <a:endParaRPr lang="en-GB" sz="2000" b="1" dirty="0">
              <a:solidFill>
                <a:srgbClr val="FF0000"/>
              </a:solidFill>
              <a:latin typeface="Comfortaa" panose="020F0603070000060003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947557" y="1805811"/>
            <a:ext cx="174415" cy="48458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Diamond 20"/>
          <p:cNvSpPr/>
          <p:nvPr/>
        </p:nvSpPr>
        <p:spPr>
          <a:xfrm>
            <a:off x="2030914" y="1957387"/>
            <a:ext cx="182115" cy="182115"/>
          </a:xfrm>
          <a:prstGeom prst="diamond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56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72736" y="2596390"/>
            <a:ext cx="29498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Built-in methods of tuple</a:t>
            </a:r>
            <a:endParaRPr lang="en-GB" sz="20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03870" y="3274994"/>
            <a:ext cx="13083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20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len</a:t>
            </a:r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(tuple)</a:t>
            </a:r>
            <a:endParaRPr lang="en-GB" sz="2000" b="1" u="sng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38502" y="3274994"/>
            <a:ext cx="530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del</a:t>
            </a:r>
            <a:endParaRPr lang="en-GB" sz="2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76139" y="3803709"/>
            <a:ext cx="16834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count(value)</a:t>
            </a:r>
            <a:endParaRPr lang="en-GB" sz="2000" b="1" u="sng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76139" y="5865903"/>
            <a:ext cx="1609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index( value )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76139" y="4870457"/>
            <a:ext cx="1077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max(list)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76139" y="5368180"/>
            <a:ext cx="1019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min(list)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76139" y="4332210"/>
            <a:ext cx="2675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sorted(tuple, reverse=)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5541516" y="4680985"/>
            <a:ext cx="245948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556084" y="5223350"/>
            <a:ext cx="88463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552332" y="5711936"/>
            <a:ext cx="82907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471492" y="296370"/>
            <a:ext cx="2920608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Tuple in Python</a:t>
            </a:r>
            <a:endParaRPr lang="en-GB" sz="3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359369" y="288677"/>
            <a:ext cx="65055" cy="523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32" y="191696"/>
            <a:ext cx="717177" cy="717177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775970" y="1158239"/>
            <a:ext cx="19447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2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What is tuple?</a:t>
            </a:r>
            <a:endParaRPr lang="en-GB" sz="22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004663" y="1815689"/>
            <a:ext cx="8181476" cy="465513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A tuple is a collection of indexed elements of different data types.</a:t>
            </a:r>
            <a:endParaRPr lang="en-GB" sz="2000" b="1" dirty="0">
              <a:solidFill>
                <a:srgbClr val="FF0000"/>
              </a:solidFill>
              <a:latin typeface="Comfortaa" panose="020F0603070000060003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947557" y="1805811"/>
            <a:ext cx="174415" cy="48458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Diamond 37"/>
          <p:cNvSpPr/>
          <p:nvPr/>
        </p:nvSpPr>
        <p:spPr>
          <a:xfrm>
            <a:off x="2030914" y="1957387"/>
            <a:ext cx="182115" cy="182115"/>
          </a:xfrm>
          <a:prstGeom prst="diamond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10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  <p:bldP spid="13" grpId="0"/>
      <p:bldP spid="24" grpId="0"/>
      <p:bldP spid="3" grpId="0"/>
      <p:bldP spid="4" grpId="0"/>
      <p:bldP spid="5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71492" y="296370"/>
            <a:ext cx="2454518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Set in Python</a:t>
            </a:r>
            <a:endParaRPr lang="en-GB" sz="3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59369" y="288677"/>
            <a:ext cx="65055" cy="523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32" y="191696"/>
            <a:ext cx="717177" cy="71717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75970" y="1158239"/>
            <a:ext cx="16866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2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What is set?</a:t>
            </a:r>
            <a:endParaRPr lang="en-GB" sz="22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5970" y="2596390"/>
            <a:ext cx="31630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Properties of set in Python</a:t>
            </a:r>
            <a:endParaRPr lang="en-GB" sz="20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23018" y="1815689"/>
            <a:ext cx="10541453" cy="465513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A set is a collection of un-ordered and un-indexed elements of different data types.</a:t>
            </a:r>
            <a:endParaRPr lang="en-GB" sz="2000" b="1" dirty="0">
              <a:solidFill>
                <a:srgbClr val="FF0000"/>
              </a:solidFill>
              <a:latin typeface="Comfortaa" panose="020F0603070000060003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65912" y="1805811"/>
            <a:ext cx="174416" cy="48458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Diamond 27"/>
          <p:cNvSpPr/>
          <p:nvPr/>
        </p:nvSpPr>
        <p:spPr>
          <a:xfrm>
            <a:off x="1049270" y="1957387"/>
            <a:ext cx="182115" cy="182115"/>
          </a:xfrm>
          <a:prstGeom prst="diamond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775970" y="3136596"/>
            <a:ext cx="6529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Set in </a:t>
            </a:r>
            <a:r>
              <a:rPr lang="en-IN" sz="2000" dirty="0">
                <a:solidFill>
                  <a:srgbClr val="002060"/>
                </a:solidFill>
                <a:latin typeface="Comfortaa" panose="020F0603070000060003" pitchFamily="34" charset="0"/>
              </a:rPr>
              <a:t>python has implemented using a built-in class </a:t>
            </a:r>
            <a:r>
              <a:rPr lang="en-IN" sz="2000" b="1" u="sng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set</a:t>
            </a:r>
            <a:endParaRPr lang="en-GB" sz="2000" b="1" u="sng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75970" y="3750766"/>
            <a:ext cx="4897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Set is </a:t>
            </a:r>
            <a:r>
              <a:rPr lang="en-IN" sz="2000" dirty="0">
                <a:solidFill>
                  <a:srgbClr val="002060"/>
                </a:solidFill>
                <a:latin typeface="Comfortaa" panose="020F0603070000060003" pitchFamily="34" charset="0"/>
              </a:rPr>
              <a:t>represented using </a:t>
            </a:r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curly braces </a:t>
            </a:r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{ }</a:t>
            </a:r>
            <a:endParaRPr lang="en-GB" sz="2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5970" y="4372356"/>
            <a:ext cx="6585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Every element in a set separated with comma (</a:t>
            </a:r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,</a:t>
            </a:r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) symbol</a:t>
            </a:r>
            <a:endParaRPr lang="en-GB" sz="2000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011665" y="3570326"/>
            <a:ext cx="21419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Set elements are</a:t>
            </a:r>
            <a:endParaRPr lang="en-GB" sz="2000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652657" y="3919653"/>
            <a:ext cx="31518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sz="4800" b="1" dirty="0" smtClean="0">
                <a:solidFill>
                  <a:srgbClr val="00B050"/>
                </a:solidFill>
                <a:latin typeface="Comfortaa" panose="020F0603070000060003" pitchFamily="34" charset="0"/>
              </a:rPr>
              <a:t>Immutable</a:t>
            </a:r>
            <a:endParaRPr lang="en-GB" sz="4800" b="1" dirty="0">
              <a:solidFill>
                <a:srgbClr val="00B050"/>
              </a:solidFill>
              <a:latin typeface="Comfortaa" panose="020F0603070000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49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/>
      <p:bldP spid="16" grpId="0"/>
      <p:bldP spid="18" grpId="0" animBg="1"/>
      <p:bldP spid="27" grpId="0" animBg="1"/>
      <p:bldP spid="28" grpId="0" animBg="1"/>
      <p:bldP spid="23" grpId="0"/>
      <p:bldP spid="25" grpId="0"/>
      <p:bldP spid="12" grpId="0"/>
      <p:bldP spid="17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72736" y="2596390"/>
            <a:ext cx="25010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How to create a set?</a:t>
            </a:r>
            <a:endParaRPr lang="en-GB" sz="20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38822" y="3193246"/>
            <a:ext cx="81211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36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setName</a:t>
            </a:r>
            <a:r>
              <a:rPr lang="en-IN" sz="3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 = {value1, value2, value3, …}</a:t>
            </a:r>
            <a:endParaRPr lang="en-GB" sz="3600" b="1" u="sng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71492" y="296370"/>
            <a:ext cx="2454518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Set in Python</a:t>
            </a:r>
            <a:endParaRPr lang="en-GB" sz="3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359369" y="288677"/>
            <a:ext cx="65055" cy="523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32" y="191696"/>
            <a:ext cx="717177" cy="717177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775970" y="1158239"/>
            <a:ext cx="16866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2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What is set?</a:t>
            </a:r>
            <a:endParaRPr lang="en-GB" sz="22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023018" y="1815689"/>
            <a:ext cx="10541453" cy="465513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A set is a collection of un-ordered and un-indexed elements of different data types.</a:t>
            </a:r>
            <a:endParaRPr lang="en-GB" sz="2000" b="1" dirty="0">
              <a:solidFill>
                <a:srgbClr val="FF0000"/>
              </a:solidFill>
              <a:latin typeface="Comfortaa" panose="020F0603070000060003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65912" y="1805811"/>
            <a:ext cx="174416" cy="48458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Diamond 25"/>
          <p:cNvSpPr/>
          <p:nvPr/>
        </p:nvSpPr>
        <p:spPr>
          <a:xfrm>
            <a:off x="1049270" y="1957387"/>
            <a:ext cx="182115" cy="182115"/>
          </a:xfrm>
          <a:prstGeom prst="diamond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23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72736" y="2596390"/>
            <a:ext cx="51235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How to access individual elements of a set?</a:t>
            </a:r>
            <a:endParaRPr lang="en-GB" sz="20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05571" y="3193246"/>
            <a:ext cx="49876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6000" b="1" dirty="0" smtClean="0">
                <a:solidFill>
                  <a:srgbClr val="FF0000"/>
                </a:solidFill>
                <a:latin typeface="Comfortaa" panose="020F0603070000060003" pitchFamily="34" charset="0"/>
              </a:rPr>
              <a:t>NOT ALLOWED</a:t>
            </a:r>
            <a:endParaRPr lang="en-GB" sz="6000" b="1" u="sng" dirty="0">
              <a:solidFill>
                <a:srgbClr val="FF0000"/>
              </a:solidFill>
              <a:latin typeface="Comfortaa" panose="020F06030700000600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71492" y="296370"/>
            <a:ext cx="2454518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Set in Python</a:t>
            </a:r>
            <a:endParaRPr lang="en-GB" sz="3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359369" y="288677"/>
            <a:ext cx="65055" cy="523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32" y="191696"/>
            <a:ext cx="717177" cy="717177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775970" y="1158239"/>
            <a:ext cx="16866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2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What is set?</a:t>
            </a:r>
            <a:endParaRPr lang="en-GB" sz="22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023018" y="1815689"/>
            <a:ext cx="10541453" cy="465513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A set is a collection of un-ordered and un-indexed elements of different data types.</a:t>
            </a:r>
            <a:endParaRPr lang="en-GB" sz="2000" b="1" dirty="0">
              <a:solidFill>
                <a:srgbClr val="FF0000"/>
              </a:solidFill>
              <a:latin typeface="Comfortaa" panose="020F0603070000060003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65912" y="1805811"/>
            <a:ext cx="174416" cy="48458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Diamond 25"/>
          <p:cNvSpPr/>
          <p:nvPr/>
        </p:nvSpPr>
        <p:spPr>
          <a:xfrm>
            <a:off x="1049270" y="1957387"/>
            <a:ext cx="182115" cy="182115"/>
          </a:xfrm>
          <a:prstGeom prst="diamond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76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72736" y="2596390"/>
            <a:ext cx="4065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How to access sub set from a set?</a:t>
            </a:r>
            <a:endParaRPr lang="en-GB" sz="20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75292" y="3045328"/>
            <a:ext cx="1441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3600" b="1" dirty="0" smtClean="0">
                <a:solidFill>
                  <a:srgbClr val="00B050"/>
                </a:solidFill>
                <a:latin typeface="Comfortaa" panose="020F0603070000060003" pitchFamily="34" charset="0"/>
              </a:rPr>
              <a:t>Slicing</a:t>
            </a:r>
            <a:endParaRPr lang="en-GB" sz="3600" b="1" u="sng" dirty="0">
              <a:solidFill>
                <a:srgbClr val="00B050"/>
              </a:solidFill>
              <a:latin typeface="Comfortaa" panose="020F06030700000600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02186" y="3885769"/>
            <a:ext cx="4987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6000" b="1" dirty="0" smtClean="0">
                <a:solidFill>
                  <a:srgbClr val="FF0000"/>
                </a:solidFill>
                <a:latin typeface="Comfortaa" panose="020F0603070000060003" pitchFamily="34" charset="0"/>
              </a:rPr>
              <a:t>NOT ALLOWED</a:t>
            </a:r>
            <a:endParaRPr lang="en-GB" sz="6000" b="1" u="sng" dirty="0">
              <a:solidFill>
                <a:srgbClr val="FF0000"/>
              </a:solidFill>
              <a:latin typeface="Comfortaa" panose="020F06030700000600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71492" y="296370"/>
            <a:ext cx="2454518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Set in Python</a:t>
            </a:r>
            <a:endParaRPr lang="en-GB" sz="3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59369" y="288677"/>
            <a:ext cx="65055" cy="523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32" y="191696"/>
            <a:ext cx="717177" cy="717177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775970" y="1158239"/>
            <a:ext cx="16866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2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What is set?</a:t>
            </a:r>
            <a:endParaRPr lang="en-GB" sz="22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23018" y="1815689"/>
            <a:ext cx="10541453" cy="465513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A set is a collection of un-ordered and un-indexed elements of different data types.</a:t>
            </a:r>
            <a:endParaRPr lang="en-GB" sz="2000" b="1" dirty="0">
              <a:solidFill>
                <a:srgbClr val="FF0000"/>
              </a:solidFill>
              <a:latin typeface="Comfortaa" panose="020F0603070000060003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65912" y="1805811"/>
            <a:ext cx="174416" cy="48458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Diamond 27"/>
          <p:cNvSpPr/>
          <p:nvPr/>
        </p:nvSpPr>
        <p:spPr>
          <a:xfrm>
            <a:off x="1049270" y="1957387"/>
            <a:ext cx="182115" cy="182115"/>
          </a:xfrm>
          <a:prstGeom prst="diamond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97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72736" y="2596390"/>
            <a:ext cx="27158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Built-in methods of set</a:t>
            </a:r>
            <a:endParaRPr lang="en-GB" sz="20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408425" y="3228945"/>
            <a:ext cx="1074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20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len</a:t>
            </a:r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(set)</a:t>
            </a:r>
            <a:endParaRPr lang="en-GB" sz="2000" b="1" u="sng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49331" y="5777704"/>
            <a:ext cx="530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2000" b="1" dirty="0" smtClean="0">
                <a:solidFill>
                  <a:srgbClr val="FF0000"/>
                </a:solidFill>
                <a:latin typeface="Comfortaa" panose="020F0603070000060003" pitchFamily="34" charset="0"/>
              </a:rPr>
              <a:t>del</a:t>
            </a:r>
            <a:endParaRPr lang="en-GB" sz="2000" b="1" dirty="0">
              <a:solidFill>
                <a:srgbClr val="FF0000"/>
              </a:solidFill>
              <a:latin typeface="Comfortaa" panose="020F06030700000600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441012" y="4550586"/>
            <a:ext cx="1104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max(set)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452507" y="5165784"/>
            <a:ext cx="1047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min(set)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76095" y="3904492"/>
            <a:ext cx="2408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sorted(set, reverse=)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8441012" y="4259694"/>
            <a:ext cx="218650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511592" y="4892208"/>
            <a:ext cx="88463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522747" y="5505176"/>
            <a:ext cx="82907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471492" y="296370"/>
            <a:ext cx="2454518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Set in Python</a:t>
            </a:r>
            <a:endParaRPr lang="en-GB" sz="3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359369" y="288677"/>
            <a:ext cx="65055" cy="523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32" y="191696"/>
            <a:ext cx="717177" cy="717177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775970" y="1158239"/>
            <a:ext cx="16866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2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What is set?</a:t>
            </a:r>
            <a:endParaRPr lang="en-GB" sz="22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23018" y="1815689"/>
            <a:ext cx="10541453" cy="465513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A set is a collection of un-ordered and un-indexed elements of different data types.</a:t>
            </a:r>
            <a:endParaRPr lang="en-GB" sz="2000" b="1" dirty="0">
              <a:solidFill>
                <a:srgbClr val="FF0000"/>
              </a:solidFill>
              <a:latin typeface="Comfortaa" panose="020F0603070000060003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65912" y="1805811"/>
            <a:ext cx="174416" cy="48458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Diamond 27"/>
          <p:cNvSpPr/>
          <p:nvPr/>
        </p:nvSpPr>
        <p:spPr>
          <a:xfrm>
            <a:off x="1049270" y="1957387"/>
            <a:ext cx="182115" cy="182115"/>
          </a:xfrm>
          <a:prstGeom prst="diamond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1277809" y="3261912"/>
            <a:ext cx="1452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add(value)</a:t>
            </a:r>
            <a:endParaRPr lang="en-GB" sz="2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77809" y="3894467"/>
            <a:ext cx="28216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append(</a:t>
            </a:r>
            <a:r>
              <a:rPr lang="en-IN" sz="20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list_of_values</a:t>
            </a:r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)</a:t>
            </a:r>
            <a:endParaRPr lang="en-GB" sz="2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49331" y="3261912"/>
            <a:ext cx="18710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discard(value)</a:t>
            </a:r>
            <a:endParaRPr lang="en-GB" sz="2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49331" y="3890860"/>
            <a:ext cx="1903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remove(value)</a:t>
            </a:r>
            <a:endParaRPr lang="en-GB" sz="2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49331" y="4519808"/>
            <a:ext cx="808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pop()</a:t>
            </a:r>
            <a:endParaRPr lang="en-GB" sz="2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49331" y="5148756"/>
            <a:ext cx="9653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clear()</a:t>
            </a:r>
            <a:endParaRPr lang="en-GB" sz="2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29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  <p:bldP spid="13" grpId="0"/>
      <p:bldP spid="4" grpId="0"/>
      <p:bldP spid="5" grpId="0"/>
      <p:bldP spid="1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0445" y="1257992"/>
            <a:ext cx="3345211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IN" sz="1400" dirty="0">
                <a:solidFill>
                  <a:schemeClr val="bg1">
                    <a:lumMod val="65000"/>
                  </a:schemeClr>
                </a:solidFill>
                <a:latin typeface="Comfortaa" panose="020F0603070000060003" pitchFamily="34" charset="0"/>
              </a:rPr>
              <a:t>Introduction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IN" sz="1400" dirty="0">
                <a:solidFill>
                  <a:schemeClr val="bg1">
                    <a:lumMod val="65000"/>
                  </a:schemeClr>
                </a:solidFill>
                <a:latin typeface="Comfortaa" panose="020F0603070000060003" pitchFamily="34" charset="0"/>
              </a:rPr>
              <a:t>The Programming Cycle for Python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IN" sz="1400" dirty="0">
                <a:solidFill>
                  <a:schemeClr val="bg1">
                    <a:lumMod val="65000"/>
                  </a:schemeClr>
                </a:solidFill>
                <a:latin typeface="Comfortaa" panose="020F0603070000060003" pitchFamily="34" charset="0"/>
              </a:rPr>
              <a:t>Getting Started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IN" sz="1400" dirty="0">
                <a:solidFill>
                  <a:schemeClr val="bg1">
                    <a:lumMod val="65000"/>
                  </a:schemeClr>
                </a:solidFill>
                <a:latin typeface="Comfortaa" panose="020F0603070000060003" pitchFamily="34" charset="0"/>
              </a:rPr>
              <a:t>Variables and simple data types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IN" sz="1400" dirty="0">
                <a:solidFill>
                  <a:schemeClr val="bg1">
                    <a:lumMod val="65000"/>
                  </a:schemeClr>
                </a:solidFill>
                <a:latin typeface="Comfortaa" panose="020F0603070000060003" pitchFamily="34" charset="0"/>
              </a:rPr>
              <a:t>Elements of python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IN" sz="1400" dirty="0">
                <a:solidFill>
                  <a:schemeClr val="bg1">
                    <a:lumMod val="65000"/>
                  </a:schemeClr>
                </a:solidFill>
                <a:latin typeface="Comfortaa" panose="020F0603070000060003" pitchFamily="34" charset="0"/>
              </a:rPr>
              <a:t>Type conversion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IN" sz="1400" dirty="0">
                <a:solidFill>
                  <a:schemeClr val="bg1">
                    <a:lumMod val="65000"/>
                  </a:schemeClr>
                </a:solidFill>
                <a:latin typeface="Comfortaa" panose="020F0603070000060003" pitchFamily="34" charset="0"/>
              </a:rPr>
              <a:t>Expressions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IN" sz="1400" dirty="0">
                <a:solidFill>
                  <a:schemeClr val="bg1">
                    <a:lumMod val="65000"/>
                  </a:schemeClr>
                </a:solidFill>
                <a:latin typeface="Comfortaa" panose="020F0603070000060003" pitchFamily="34" charset="0"/>
              </a:rPr>
              <a:t>Assignment statement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IN" sz="1400" dirty="0">
                <a:solidFill>
                  <a:schemeClr val="bg1">
                    <a:lumMod val="65000"/>
                  </a:schemeClr>
                </a:solidFill>
                <a:latin typeface="Comfortaa" panose="020F0603070000060003" pitchFamily="34" charset="0"/>
              </a:rPr>
              <a:t>Arithmetic operators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IN" sz="1400" dirty="0">
                <a:solidFill>
                  <a:schemeClr val="bg1">
                    <a:lumMod val="65000"/>
                  </a:schemeClr>
                </a:solidFill>
                <a:latin typeface="Comfortaa" panose="020F0603070000060003" pitchFamily="34" charset="0"/>
              </a:rPr>
              <a:t>Operator precedence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IN" sz="1400" dirty="0">
                <a:solidFill>
                  <a:schemeClr val="bg1">
                    <a:lumMod val="65000"/>
                  </a:schemeClr>
                </a:solidFill>
                <a:latin typeface="Comfortaa" panose="020F0603070000060003" pitchFamily="34" charset="0"/>
              </a:rPr>
              <a:t>Boolean expression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IN" sz="1400" b="1" dirty="0">
                <a:solidFill>
                  <a:srgbClr val="FF0000"/>
                </a:solidFill>
                <a:latin typeface="Comfortaa" panose="020F0603070000060003" pitchFamily="34" charset="0"/>
              </a:rPr>
              <a:t>Introducing lists</a:t>
            </a:r>
            <a:endParaRPr lang="en-GB" sz="1400" b="1" dirty="0">
              <a:solidFill>
                <a:srgbClr val="FF0000"/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IN" sz="1400" b="1" dirty="0">
                <a:solidFill>
                  <a:srgbClr val="FF0000"/>
                </a:solidFill>
                <a:latin typeface="Comfortaa" panose="020F0603070000060003" pitchFamily="34" charset="0"/>
              </a:rPr>
              <a:t>Working with lists</a:t>
            </a:r>
            <a:endParaRPr lang="en-GB" sz="1400" b="1" dirty="0">
              <a:solidFill>
                <a:srgbClr val="FF0000"/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IN" sz="1400" dirty="0">
                <a:solidFill>
                  <a:srgbClr val="002060"/>
                </a:solidFill>
                <a:latin typeface="Comfortaa" panose="020F0603070000060003" pitchFamily="34" charset="0"/>
              </a:rPr>
              <a:t>For loop</a:t>
            </a:r>
            <a:endParaRPr lang="en-GB" sz="1400" dirty="0">
              <a:solidFill>
                <a:srgbClr val="002060"/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IN" sz="1400" dirty="0">
                <a:solidFill>
                  <a:srgbClr val="002060"/>
                </a:solidFill>
                <a:latin typeface="Comfortaa" panose="020F0603070000060003" pitchFamily="34" charset="0"/>
              </a:rPr>
              <a:t>Nested loops</a:t>
            </a:r>
            <a:endParaRPr lang="en-GB" sz="1400" dirty="0">
              <a:solidFill>
                <a:srgbClr val="002060"/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IN" sz="1400" b="1" dirty="0">
                <a:solidFill>
                  <a:srgbClr val="FF0000"/>
                </a:solidFill>
                <a:latin typeface="Comfortaa" panose="020F0603070000060003" pitchFamily="34" charset="0"/>
              </a:rPr>
              <a:t>Tuples</a:t>
            </a:r>
            <a:endParaRPr lang="en-GB" sz="1400" b="1" dirty="0">
              <a:solidFill>
                <a:srgbClr val="FF0000"/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IN" sz="1400" dirty="0">
                <a:solidFill>
                  <a:srgbClr val="002060"/>
                </a:solidFill>
                <a:latin typeface="Comfortaa" panose="020F0603070000060003" pitchFamily="34" charset="0"/>
              </a:rPr>
              <a:t>Unpacking sequences</a:t>
            </a:r>
            <a:endParaRPr lang="en-GB" sz="1400" dirty="0">
              <a:solidFill>
                <a:srgbClr val="002060"/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IN" sz="1400" b="1" dirty="0">
                <a:solidFill>
                  <a:srgbClr val="FF0000"/>
                </a:solidFill>
                <a:latin typeface="Comfortaa" panose="020F0603070000060003" pitchFamily="34" charset="0"/>
              </a:rPr>
              <a:t>Lists</a:t>
            </a:r>
            <a:endParaRPr lang="en-GB" sz="1400" b="1" dirty="0">
              <a:solidFill>
                <a:srgbClr val="FF0000"/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IN" sz="1400" b="1" dirty="0">
                <a:solidFill>
                  <a:srgbClr val="FF0000"/>
                </a:solidFill>
                <a:latin typeface="Comfortaa" panose="020F0603070000060003" pitchFamily="34" charset="0"/>
              </a:rPr>
              <a:t>Mutable sequences</a:t>
            </a:r>
            <a:endParaRPr lang="en-GB" sz="1400" b="1" dirty="0">
              <a:solidFill>
                <a:srgbClr val="FF0000"/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IN" sz="1400" dirty="0">
                <a:solidFill>
                  <a:schemeClr val="bg1">
                    <a:lumMod val="65000"/>
                  </a:schemeClr>
                </a:solidFill>
                <a:latin typeface="Comfortaa" panose="020F0603070000060003" pitchFamily="34" charset="0"/>
              </a:rPr>
              <a:t>List comprehension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IN" sz="1400" b="1" dirty="0">
                <a:solidFill>
                  <a:srgbClr val="FF0000"/>
                </a:solidFill>
                <a:latin typeface="Comfortaa" panose="020F0603070000060003" pitchFamily="34" charset="0"/>
              </a:rPr>
              <a:t>Sets</a:t>
            </a:r>
            <a:endParaRPr lang="en-GB" sz="1400" b="1" dirty="0">
              <a:solidFill>
                <a:srgbClr val="FF0000"/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IN" sz="1400" dirty="0">
                <a:solidFill>
                  <a:srgbClr val="002060"/>
                </a:solidFill>
                <a:latin typeface="Comfortaa" panose="020F0603070000060003" pitchFamily="34" charset="0"/>
              </a:rPr>
              <a:t>If </a:t>
            </a:r>
            <a:r>
              <a:rPr lang="en-IN" sz="14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statements</a:t>
            </a:r>
            <a:endParaRPr lang="en-GB" sz="1400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49214" y="1257992"/>
            <a:ext cx="3172663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buFont typeface="+mj-lt"/>
              <a:buAutoNum type="arabicPeriod" startAt="23"/>
            </a:pPr>
            <a:r>
              <a:rPr lang="en-IN" sz="1400" dirty="0" smtClean="0">
                <a:solidFill>
                  <a:schemeClr val="bg1">
                    <a:lumMod val="65000"/>
                  </a:schemeClr>
                </a:solidFill>
                <a:latin typeface="Comfortaa" panose="020F0603070000060003" pitchFamily="34" charset="0"/>
              </a:rPr>
              <a:t>Conditions</a:t>
            </a:r>
          </a:p>
          <a:p>
            <a:pPr marL="342900" lvl="0" indent="-342900">
              <a:buFont typeface="+mj-lt"/>
              <a:buAutoNum type="arabicPeriod" startAt="23"/>
            </a:pPr>
            <a:r>
              <a:rPr lang="en-IN" sz="1400" dirty="0" smtClean="0">
                <a:solidFill>
                  <a:schemeClr val="bg1">
                    <a:lumMod val="65000"/>
                  </a:schemeClr>
                </a:solidFill>
                <a:latin typeface="Comfortaa" panose="020F0603070000060003" pitchFamily="34" charset="0"/>
              </a:rPr>
              <a:t>Expression </a:t>
            </a:r>
            <a:r>
              <a:rPr lang="en-IN" sz="1400" dirty="0">
                <a:solidFill>
                  <a:schemeClr val="bg1">
                    <a:lumMod val="65000"/>
                  </a:schemeClr>
                </a:solidFill>
                <a:latin typeface="Comfortaa" panose="020F0603070000060003" pitchFamily="34" charset="0"/>
              </a:rPr>
              <a:t>evaluation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 startAt="23"/>
            </a:pPr>
            <a:r>
              <a:rPr lang="en-IN" sz="1400" dirty="0">
                <a:solidFill>
                  <a:schemeClr val="bg1">
                    <a:lumMod val="65000"/>
                  </a:schemeClr>
                </a:solidFill>
                <a:latin typeface="Comfortaa" panose="020F0603070000060003" pitchFamily="34" charset="0"/>
              </a:rPr>
              <a:t>Float representation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 startAt="23"/>
            </a:pPr>
            <a:r>
              <a:rPr lang="en-IN" sz="1400" b="1" dirty="0">
                <a:solidFill>
                  <a:srgbClr val="FF0000"/>
                </a:solidFill>
                <a:latin typeface="Comfortaa" panose="020F0603070000060003" pitchFamily="34" charset="0"/>
              </a:rPr>
              <a:t>Dictionaries</a:t>
            </a:r>
            <a:endParaRPr lang="en-GB" sz="1400" b="1" dirty="0">
              <a:solidFill>
                <a:srgbClr val="FF0000"/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 startAt="23"/>
            </a:pPr>
            <a:r>
              <a:rPr lang="en-IN" sz="1400" dirty="0">
                <a:solidFill>
                  <a:srgbClr val="002060"/>
                </a:solidFill>
                <a:latin typeface="Comfortaa" panose="020F0603070000060003" pitchFamily="34" charset="0"/>
              </a:rPr>
              <a:t>User input and loops</a:t>
            </a:r>
            <a:endParaRPr lang="en-GB" sz="1400" dirty="0">
              <a:solidFill>
                <a:srgbClr val="002060"/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 startAt="23"/>
            </a:pPr>
            <a:r>
              <a:rPr lang="en-IN" sz="1400" dirty="0">
                <a:solidFill>
                  <a:srgbClr val="002060"/>
                </a:solidFill>
                <a:latin typeface="Comfortaa" panose="020F0603070000060003" pitchFamily="34" charset="0"/>
              </a:rPr>
              <a:t>Break and continue</a:t>
            </a:r>
            <a:endParaRPr lang="en-GB" sz="1400" dirty="0">
              <a:solidFill>
                <a:srgbClr val="002060"/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 startAt="23"/>
            </a:pPr>
            <a:r>
              <a:rPr lang="en-IN" sz="1400" dirty="0">
                <a:solidFill>
                  <a:srgbClr val="002060"/>
                </a:solidFill>
                <a:latin typeface="Comfortaa" panose="020F0603070000060003" pitchFamily="34" charset="0"/>
              </a:rPr>
              <a:t>Function</a:t>
            </a:r>
            <a:endParaRPr lang="en-GB" sz="1400" dirty="0">
              <a:solidFill>
                <a:srgbClr val="002060"/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 startAt="23"/>
            </a:pPr>
            <a:r>
              <a:rPr lang="en-IN" sz="1400" dirty="0">
                <a:solidFill>
                  <a:srgbClr val="002060"/>
                </a:solidFill>
                <a:latin typeface="Comfortaa" panose="020F0603070000060003" pitchFamily="34" charset="0"/>
              </a:rPr>
              <a:t>Parts of a function</a:t>
            </a:r>
            <a:endParaRPr lang="en-GB" sz="1400" dirty="0">
              <a:solidFill>
                <a:srgbClr val="002060"/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 startAt="23"/>
            </a:pPr>
            <a:r>
              <a:rPr lang="en-IN" sz="1400" dirty="0">
                <a:solidFill>
                  <a:srgbClr val="002060"/>
                </a:solidFill>
                <a:latin typeface="Comfortaa" panose="020F0603070000060003" pitchFamily="34" charset="0"/>
              </a:rPr>
              <a:t>Execution of a function</a:t>
            </a:r>
            <a:endParaRPr lang="en-GB" sz="1400" dirty="0">
              <a:solidFill>
                <a:srgbClr val="002060"/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 startAt="23"/>
            </a:pPr>
            <a:r>
              <a:rPr lang="en-IN" sz="1400" dirty="0">
                <a:solidFill>
                  <a:srgbClr val="002060"/>
                </a:solidFill>
                <a:latin typeface="Comfortaa" panose="020F0603070000060003" pitchFamily="34" charset="0"/>
              </a:rPr>
              <a:t>Keyword and default arguments</a:t>
            </a:r>
            <a:endParaRPr lang="en-GB" sz="1400" dirty="0">
              <a:solidFill>
                <a:srgbClr val="002060"/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 startAt="23"/>
            </a:pPr>
            <a:r>
              <a:rPr lang="en-IN" sz="1400" dirty="0">
                <a:solidFill>
                  <a:srgbClr val="002060"/>
                </a:solidFill>
                <a:latin typeface="Comfortaa" panose="020F0603070000060003" pitchFamily="34" charset="0"/>
              </a:rPr>
              <a:t>Scope rules</a:t>
            </a:r>
            <a:endParaRPr lang="en-GB" sz="1400" dirty="0">
              <a:solidFill>
                <a:srgbClr val="002060"/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 startAt="23"/>
            </a:pPr>
            <a:r>
              <a:rPr lang="en-IN" sz="1400" b="1" dirty="0">
                <a:solidFill>
                  <a:srgbClr val="FF0000"/>
                </a:solidFill>
                <a:latin typeface="Comfortaa" panose="020F0603070000060003" pitchFamily="34" charset="0"/>
              </a:rPr>
              <a:t>Strings</a:t>
            </a:r>
            <a:endParaRPr lang="en-GB" sz="1400" b="1" dirty="0">
              <a:solidFill>
                <a:srgbClr val="FF0000"/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 startAt="23"/>
            </a:pPr>
            <a:r>
              <a:rPr lang="en-IN" sz="1400" b="1" dirty="0">
                <a:solidFill>
                  <a:srgbClr val="FF0000"/>
                </a:solidFill>
                <a:latin typeface="Comfortaa" panose="020F0603070000060003" pitchFamily="34" charset="0"/>
              </a:rPr>
              <a:t>Indexing and slicing of strings</a:t>
            </a:r>
            <a:endParaRPr lang="en-GB" sz="1400" b="1" dirty="0">
              <a:solidFill>
                <a:srgbClr val="FF0000"/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 startAt="23"/>
            </a:pPr>
            <a:r>
              <a:rPr lang="en-IN" sz="1400" b="1" dirty="0">
                <a:solidFill>
                  <a:srgbClr val="FF0000"/>
                </a:solidFill>
                <a:latin typeface="Comfortaa" panose="020F0603070000060003" pitchFamily="34" charset="0"/>
              </a:rPr>
              <a:t>More slicing</a:t>
            </a:r>
            <a:endParaRPr lang="en-GB" sz="1400" b="1" dirty="0">
              <a:solidFill>
                <a:srgbClr val="FF0000"/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 startAt="23"/>
            </a:pPr>
            <a:r>
              <a:rPr lang="en-IN" sz="1400" dirty="0">
                <a:solidFill>
                  <a:srgbClr val="002060"/>
                </a:solidFill>
                <a:latin typeface="Comfortaa" panose="020F0603070000060003" pitchFamily="34" charset="0"/>
              </a:rPr>
              <a:t>Higher order functions</a:t>
            </a:r>
            <a:endParaRPr lang="en-GB" sz="1400" dirty="0">
              <a:solidFill>
                <a:srgbClr val="002060"/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 startAt="23"/>
            </a:pPr>
            <a:r>
              <a:rPr lang="en-IN" sz="1400" dirty="0">
                <a:solidFill>
                  <a:srgbClr val="002060"/>
                </a:solidFill>
                <a:latin typeface="Comfortaa" panose="020F0603070000060003" pitchFamily="34" charset="0"/>
              </a:rPr>
              <a:t>Sieve of Eratosthenes</a:t>
            </a:r>
            <a:endParaRPr lang="en-GB" sz="1400" dirty="0">
              <a:solidFill>
                <a:srgbClr val="002060"/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 startAt="23"/>
            </a:pPr>
            <a:r>
              <a:rPr lang="en-IN" sz="1400" dirty="0">
                <a:solidFill>
                  <a:srgbClr val="002060"/>
                </a:solidFill>
                <a:latin typeface="Comfortaa" panose="020F0603070000060003" pitchFamily="34" charset="0"/>
              </a:rPr>
              <a:t>Abstract data types</a:t>
            </a:r>
            <a:endParaRPr lang="en-GB" sz="1400" dirty="0">
              <a:solidFill>
                <a:srgbClr val="002060"/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 startAt="23"/>
            </a:pPr>
            <a:r>
              <a:rPr lang="en-IN" sz="1400" dirty="0">
                <a:solidFill>
                  <a:srgbClr val="002060"/>
                </a:solidFill>
                <a:latin typeface="Comfortaa" panose="020F0603070000060003" pitchFamily="34" charset="0"/>
              </a:rPr>
              <a:t>Classes</a:t>
            </a:r>
            <a:endParaRPr lang="en-GB" sz="1400" dirty="0">
              <a:solidFill>
                <a:srgbClr val="002060"/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 startAt="23"/>
            </a:pPr>
            <a:r>
              <a:rPr lang="en-IN" sz="1400" dirty="0">
                <a:solidFill>
                  <a:srgbClr val="002060"/>
                </a:solidFill>
                <a:latin typeface="Comfortaa" panose="020F0603070000060003" pitchFamily="34" charset="0"/>
              </a:rPr>
              <a:t>Modules</a:t>
            </a:r>
            <a:endParaRPr lang="en-GB" sz="1400" dirty="0">
              <a:solidFill>
                <a:srgbClr val="002060"/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 startAt="23"/>
            </a:pPr>
            <a:r>
              <a:rPr lang="en-IN" sz="1400" dirty="0">
                <a:solidFill>
                  <a:srgbClr val="002060"/>
                </a:solidFill>
                <a:latin typeface="Comfortaa" panose="020F0603070000060003" pitchFamily="34" charset="0"/>
              </a:rPr>
              <a:t>Importing </a:t>
            </a:r>
            <a:r>
              <a:rPr lang="en-IN" sz="14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modules</a:t>
            </a:r>
          </a:p>
          <a:p>
            <a:pPr marL="342900" lvl="0" indent="-342900">
              <a:buFont typeface="+mj-lt"/>
              <a:buAutoNum type="arabicPeriod" startAt="23"/>
            </a:pPr>
            <a:r>
              <a:rPr lang="en-IN" sz="14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Classes</a:t>
            </a:r>
          </a:p>
          <a:p>
            <a:pPr marL="342900" lvl="0" indent="-342900">
              <a:buFont typeface="+mj-lt"/>
              <a:buAutoNum type="arabicPeriod" startAt="23"/>
            </a:pPr>
            <a:r>
              <a:rPr lang="en-IN" sz="14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Class </a:t>
            </a:r>
            <a:r>
              <a:rPr lang="en-IN" sz="1400" dirty="0">
                <a:solidFill>
                  <a:srgbClr val="002060"/>
                </a:solidFill>
                <a:latin typeface="Comfortaa" panose="020F0603070000060003" pitchFamily="34" charset="0"/>
              </a:rPr>
              <a:t>example</a:t>
            </a:r>
            <a:endParaRPr lang="en-GB" sz="1400" dirty="0">
              <a:solidFill>
                <a:srgbClr val="002060"/>
              </a:solidFill>
              <a:latin typeface="Comfortaa" panose="020F0603070000060003" pitchFamily="34" charset="0"/>
            </a:endParaRPr>
          </a:p>
          <a:p>
            <a:pPr lvl="0"/>
            <a:endParaRPr lang="en-GB" sz="1400" dirty="0">
              <a:solidFill>
                <a:srgbClr val="002060"/>
              </a:solidFill>
              <a:latin typeface="Comfortaa" panose="020F0603070000060003" pitchFamily="34" charset="0"/>
            </a:endParaRPr>
          </a:p>
          <a:p>
            <a:pPr marL="342900" indent="-342900">
              <a:buFont typeface="+mj-lt"/>
              <a:buAutoNum type="arabicPeriod" startAt="23"/>
            </a:pPr>
            <a:endParaRPr lang="en-GB" sz="14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78050" y="1257992"/>
            <a:ext cx="2927404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buFont typeface="+mj-lt"/>
              <a:buAutoNum type="arabicPeriod" startAt="45"/>
            </a:pPr>
            <a:r>
              <a:rPr lang="en-IN" sz="14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Special methods</a:t>
            </a:r>
          </a:p>
          <a:p>
            <a:pPr marL="342900" lvl="0" indent="-342900">
              <a:buFont typeface="+mj-lt"/>
              <a:buAutoNum type="arabicPeriod" startAt="45"/>
            </a:pPr>
            <a:r>
              <a:rPr lang="en-IN" sz="14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Inheritance</a:t>
            </a:r>
            <a:endParaRPr lang="en-GB" sz="1400" dirty="0">
              <a:solidFill>
                <a:srgbClr val="002060"/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 startAt="45"/>
            </a:pPr>
            <a:r>
              <a:rPr lang="en-IN" sz="1400" dirty="0">
                <a:solidFill>
                  <a:srgbClr val="002060"/>
                </a:solidFill>
                <a:latin typeface="Comfortaa" panose="020F0603070000060003" pitchFamily="34" charset="0"/>
              </a:rPr>
              <a:t>Inheritance and OOPS</a:t>
            </a:r>
            <a:endParaRPr lang="en-GB" sz="1400" dirty="0">
              <a:solidFill>
                <a:srgbClr val="002060"/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 startAt="45"/>
            </a:pPr>
            <a:r>
              <a:rPr lang="en-IN" sz="1400" dirty="0">
                <a:solidFill>
                  <a:srgbClr val="002060"/>
                </a:solidFill>
                <a:latin typeface="Comfortaa" panose="020F0603070000060003" pitchFamily="34" charset="0"/>
              </a:rPr>
              <a:t>Files and exceptions</a:t>
            </a:r>
            <a:endParaRPr lang="en-GB" sz="1400" dirty="0">
              <a:solidFill>
                <a:srgbClr val="002060"/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 startAt="45"/>
            </a:pPr>
            <a:r>
              <a:rPr lang="en-IN" sz="1400" dirty="0">
                <a:solidFill>
                  <a:srgbClr val="002060"/>
                </a:solidFill>
                <a:latin typeface="Comfortaa" panose="020F0603070000060003" pitchFamily="34" charset="0"/>
              </a:rPr>
              <a:t>File I/O</a:t>
            </a:r>
            <a:endParaRPr lang="en-GB" sz="1400" dirty="0">
              <a:solidFill>
                <a:srgbClr val="002060"/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 startAt="45"/>
            </a:pPr>
            <a:r>
              <a:rPr lang="en-IN" sz="1400" dirty="0">
                <a:solidFill>
                  <a:srgbClr val="002060"/>
                </a:solidFill>
                <a:latin typeface="Comfortaa" panose="020F0603070000060003" pitchFamily="34" charset="0"/>
              </a:rPr>
              <a:t>Exceptions</a:t>
            </a:r>
            <a:endParaRPr lang="en-GB" sz="1400" dirty="0">
              <a:solidFill>
                <a:srgbClr val="002060"/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 startAt="45"/>
            </a:pPr>
            <a:r>
              <a:rPr lang="en-IN" sz="1400" dirty="0">
                <a:solidFill>
                  <a:srgbClr val="002060"/>
                </a:solidFill>
                <a:latin typeface="Comfortaa" panose="020F0603070000060003" pitchFamily="34" charset="0"/>
              </a:rPr>
              <a:t>Testing your code</a:t>
            </a:r>
            <a:endParaRPr lang="en-GB" sz="1400" dirty="0">
              <a:solidFill>
                <a:srgbClr val="002060"/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 startAt="45"/>
            </a:pPr>
            <a:r>
              <a:rPr lang="en-IN" sz="1400" dirty="0">
                <a:solidFill>
                  <a:srgbClr val="002060"/>
                </a:solidFill>
                <a:latin typeface="Comfortaa" panose="020F0603070000060003" pitchFamily="34" charset="0"/>
              </a:rPr>
              <a:t>Assertions</a:t>
            </a:r>
            <a:endParaRPr lang="en-GB" sz="1400" dirty="0">
              <a:solidFill>
                <a:srgbClr val="002060"/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 startAt="45"/>
            </a:pPr>
            <a:r>
              <a:rPr lang="en-IN" sz="1400" dirty="0">
                <a:solidFill>
                  <a:srgbClr val="002060"/>
                </a:solidFill>
                <a:latin typeface="Comfortaa" panose="020F0603070000060003" pitchFamily="34" charset="0"/>
              </a:rPr>
              <a:t>Iterators</a:t>
            </a:r>
            <a:endParaRPr lang="en-GB" sz="1400" dirty="0">
              <a:solidFill>
                <a:srgbClr val="002060"/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 startAt="45"/>
            </a:pPr>
            <a:r>
              <a:rPr lang="en-IN" sz="1400" dirty="0">
                <a:solidFill>
                  <a:srgbClr val="002060"/>
                </a:solidFill>
                <a:latin typeface="Comfortaa" panose="020F0603070000060003" pitchFamily="34" charset="0"/>
              </a:rPr>
              <a:t>Recursion</a:t>
            </a:r>
            <a:endParaRPr lang="en-GB" sz="1400" dirty="0">
              <a:solidFill>
                <a:srgbClr val="002060"/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 startAt="45"/>
            </a:pPr>
            <a:r>
              <a:rPr lang="en-IN" sz="1400" dirty="0">
                <a:solidFill>
                  <a:srgbClr val="002060"/>
                </a:solidFill>
                <a:latin typeface="Comfortaa" panose="020F0603070000060003" pitchFamily="34" charset="0"/>
              </a:rPr>
              <a:t>Simple search</a:t>
            </a:r>
            <a:endParaRPr lang="en-GB" sz="1400" dirty="0">
              <a:solidFill>
                <a:srgbClr val="002060"/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 startAt="45"/>
            </a:pPr>
            <a:r>
              <a:rPr lang="en-IN" sz="1400" dirty="0">
                <a:solidFill>
                  <a:srgbClr val="002060"/>
                </a:solidFill>
                <a:latin typeface="Comfortaa" panose="020F0603070000060003" pitchFamily="34" charset="0"/>
              </a:rPr>
              <a:t>Estimating search time</a:t>
            </a:r>
            <a:endParaRPr lang="en-GB" sz="1400" dirty="0">
              <a:solidFill>
                <a:srgbClr val="002060"/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 startAt="45"/>
            </a:pPr>
            <a:r>
              <a:rPr lang="en-IN" sz="1400" dirty="0">
                <a:solidFill>
                  <a:srgbClr val="002060"/>
                </a:solidFill>
                <a:latin typeface="Comfortaa" panose="020F0603070000060003" pitchFamily="34" charset="0"/>
              </a:rPr>
              <a:t>Binary search</a:t>
            </a:r>
            <a:endParaRPr lang="en-GB" sz="1400" dirty="0">
              <a:solidFill>
                <a:srgbClr val="002060"/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 startAt="45"/>
            </a:pPr>
            <a:r>
              <a:rPr lang="en-IN" sz="1400" dirty="0">
                <a:solidFill>
                  <a:srgbClr val="002060"/>
                </a:solidFill>
                <a:latin typeface="Comfortaa" panose="020F0603070000060003" pitchFamily="34" charset="0"/>
              </a:rPr>
              <a:t>Estimating Binary search time</a:t>
            </a:r>
            <a:endParaRPr lang="en-GB" sz="1400" dirty="0">
              <a:solidFill>
                <a:srgbClr val="002060"/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 startAt="45"/>
            </a:pPr>
            <a:r>
              <a:rPr lang="en-IN" sz="1400" dirty="0">
                <a:solidFill>
                  <a:srgbClr val="002060"/>
                </a:solidFill>
                <a:latin typeface="Comfortaa" panose="020F0603070000060003" pitchFamily="34" charset="0"/>
              </a:rPr>
              <a:t>Recursive Fibonacci</a:t>
            </a:r>
            <a:endParaRPr lang="en-GB" sz="1400" dirty="0">
              <a:solidFill>
                <a:srgbClr val="002060"/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 startAt="45"/>
            </a:pPr>
            <a:r>
              <a:rPr lang="en-IN" sz="1400" dirty="0">
                <a:solidFill>
                  <a:srgbClr val="002060"/>
                </a:solidFill>
                <a:latin typeface="Comfortaa" panose="020F0603070000060003" pitchFamily="34" charset="0"/>
              </a:rPr>
              <a:t>Tower of Hanoi</a:t>
            </a:r>
            <a:endParaRPr lang="en-GB" sz="1400" dirty="0">
              <a:solidFill>
                <a:srgbClr val="002060"/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 startAt="45"/>
            </a:pPr>
            <a:r>
              <a:rPr lang="en-IN" sz="1400" dirty="0">
                <a:solidFill>
                  <a:srgbClr val="002060"/>
                </a:solidFill>
                <a:latin typeface="Comfortaa" panose="020F0603070000060003" pitchFamily="34" charset="0"/>
              </a:rPr>
              <a:t>Sorting</a:t>
            </a:r>
            <a:endParaRPr lang="en-GB" sz="1400" dirty="0">
              <a:solidFill>
                <a:srgbClr val="002060"/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 startAt="45"/>
            </a:pPr>
            <a:r>
              <a:rPr lang="en-IN" sz="1400" dirty="0">
                <a:solidFill>
                  <a:srgbClr val="002060"/>
                </a:solidFill>
                <a:latin typeface="Comfortaa" panose="020F0603070000060003" pitchFamily="34" charset="0"/>
              </a:rPr>
              <a:t>Selection sort</a:t>
            </a:r>
            <a:endParaRPr lang="en-GB" sz="1400" dirty="0">
              <a:solidFill>
                <a:srgbClr val="002060"/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 startAt="45"/>
            </a:pPr>
            <a:r>
              <a:rPr lang="en-IN" sz="1400" dirty="0">
                <a:solidFill>
                  <a:srgbClr val="002060"/>
                </a:solidFill>
                <a:latin typeface="Comfortaa" panose="020F0603070000060003" pitchFamily="34" charset="0"/>
              </a:rPr>
              <a:t>Merge list</a:t>
            </a:r>
            <a:endParaRPr lang="en-GB" sz="1400" dirty="0">
              <a:solidFill>
                <a:srgbClr val="002060"/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 startAt="45"/>
            </a:pPr>
            <a:r>
              <a:rPr lang="en-IN" sz="1400" dirty="0">
                <a:solidFill>
                  <a:srgbClr val="002060"/>
                </a:solidFill>
                <a:latin typeface="Comfortaa" panose="020F0603070000060003" pitchFamily="34" charset="0"/>
              </a:rPr>
              <a:t>Merge sort</a:t>
            </a:r>
            <a:endParaRPr lang="en-GB" sz="1400" dirty="0">
              <a:solidFill>
                <a:srgbClr val="002060"/>
              </a:solidFill>
              <a:latin typeface="Comfortaa" panose="020F0603070000060003" pitchFamily="34" charset="0"/>
            </a:endParaRPr>
          </a:p>
          <a:p>
            <a:pPr marL="342900" lvl="0" indent="-342900">
              <a:buFont typeface="+mj-lt"/>
              <a:buAutoNum type="arabicPeriod" startAt="45"/>
            </a:pPr>
            <a:r>
              <a:rPr lang="en-IN" sz="1400" dirty="0">
                <a:solidFill>
                  <a:srgbClr val="002060"/>
                </a:solidFill>
                <a:latin typeface="Comfortaa" panose="020F0603070000060003" pitchFamily="34" charset="0"/>
              </a:rPr>
              <a:t>Higher order sort</a:t>
            </a:r>
            <a:endParaRPr lang="en-GB" sz="1400" dirty="0">
              <a:solidFill>
                <a:srgbClr val="002060"/>
              </a:solidFill>
              <a:latin typeface="Comfortaa" panose="020F0603070000060003" pitchFamily="34" charset="0"/>
            </a:endParaRPr>
          </a:p>
          <a:p>
            <a:pPr marL="342900" indent="-342900">
              <a:buFont typeface="+mj-lt"/>
              <a:buAutoNum type="arabicPeriod" startAt="45"/>
            </a:pPr>
            <a:endParaRPr lang="en-GB" sz="14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4424" y="296370"/>
            <a:ext cx="3078087" cy="507831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r>
              <a:rPr lang="en-IN" sz="3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Course Contents</a:t>
            </a:r>
          </a:p>
        </p:txBody>
      </p:sp>
      <p:sp>
        <p:nvSpPr>
          <p:cNvPr id="8" name="Rectangle 7"/>
          <p:cNvSpPr/>
          <p:nvPr/>
        </p:nvSpPr>
        <p:spPr>
          <a:xfrm>
            <a:off x="1359369" y="288677"/>
            <a:ext cx="65055" cy="523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32" y="191696"/>
            <a:ext cx="717177" cy="717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1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72736" y="2596390"/>
            <a:ext cx="3054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Special operations on set</a:t>
            </a:r>
            <a:endParaRPr lang="en-GB" sz="20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91361" y="4048678"/>
            <a:ext cx="19463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difference(set)</a:t>
            </a:r>
            <a:endParaRPr lang="en-GB" sz="2000" b="1" u="sng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34539" y="4683499"/>
            <a:ext cx="31130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</a:t>
            </a:r>
            <a:endParaRPr lang="en-GB" sz="3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71492" y="296370"/>
            <a:ext cx="2454518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Set in Python</a:t>
            </a:r>
            <a:endParaRPr lang="en-GB" sz="3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359369" y="288677"/>
            <a:ext cx="65055" cy="523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32" y="191696"/>
            <a:ext cx="717177" cy="717177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775970" y="1158239"/>
            <a:ext cx="16866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2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What is set?</a:t>
            </a:r>
            <a:endParaRPr lang="en-GB" sz="22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23018" y="1815689"/>
            <a:ext cx="10541453" cy="465513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A set is a collection of un-ordered and un-indexed elements of different data types.</a:t>
            </a:r>
            <a:endParaRPr lang="en-GB" sz="2000" b="1" dirty="0">
              <a:solidFill>
                <a:srgbClr val="FF0000"/>
              </a:solidFill>
              <a:latin typeface="Comfortaa" panose="020F0603070000060003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65912" y="1805811"/>
            <a:ext cx="174416" cy="48458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Diamond 27"/>
          <p:cNvSpPr/>
          <p:nvPr/>
        </p:nvSpPr>
        <p:spPr>
          <a:xfrm>
            <a:off x="1049270" y="1957387"/>
            <a:ext cx="182115" cy="182115"/>
          </a:xfrm>
          <a:prstGeom prst="diamond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1503261" y="4048678"/>
            <a:ext cx="13676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union(set)</a:t>
            </a:r>
            <a:endParaRPr lang="en-GB" sz="2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999389" y="4681233"/>
            <a:ext cx="37542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3000" b="1" dirty="0">
                <a:solidFill>
                  <a:srgbClr val="002060"/>
                </a:solidFill>
                <a:latin typeface="Comfortaa" panose="020F0603070000060003" pitchFamily="34" charset="0"/>
              </a:rPr>
              <a:t>|</a:t>
            </a:r>
            <a:endParaRPr lang="en-GB" sz="3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19508" y="4048678"/>
            <a:ext cx="20906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intersection(set)</a:t>
            </a:r>
            <a:endParaRPr lang="en-GB" sz="2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51467" y="4677626"/>
            <a:ext cx="45878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3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&amp;</a:t>
            </a:r>
            <a:endParaRPr lang="en-GB" sz="3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45927" y="3215745"/>
            <a:ext cx="114326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3000" b="1" dirty="0" smtClean="0">
                <a:solidFill>
                  <a:srgbClr val="00B050"/>
                </a:solidFill>
                <a:latin typeface="Comfortaa" panose="020F0603070000060003" pitchFamily="34" charset="0"/>
              </a:rPr>
              <a:t>Union</a:t>
            </a:r>
            <a:endParaRPr lang="en-GB" sz="3000" b="1" dirty="0">
              <a:solidFill>
                <a:srgbClr val="00B050"/>
              </a:solidFill>
              <a:latin typeface="Comfortaa" panose="020F0603070000060003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84050" y="3215745"/>
            <a:ext cx="225254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3000" b="1" dirty="0" smtClean="0">
                <a:solidFill>
                  <a:srgbClr val="00B050"/>
                </a:solidFill>
                <a:latin typeface="Comfortaa" panose="020F0603070000060003" pitchFamily="34" charset="0"/>
              </a:rPr>
              <a:t>Intersection</a:t>
            </a:r>
            <a:endParaRPr lang="en-GB" sz="3000" b="1" dirty="0">
              <a:solidFill>
                <a:srgbClr val="00B050"/>
              </a:solidFill>
              <a:latin typeface="Comfortaa" panose="020F0603070000060003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431450" y="3215745"/>
            <a:ext cx="202010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3000" b="1" dirty="0" smtClean="0">
                <a:solidFill>
                  <a:srgbClr val="00B050"/>
                </a:solidFill>
                <a:latin typeface="Comfortaa" panose="020F0603070000060003" pitchFamily="34" charset="0"/>
              </a:rPr>
              <a:t>Difference</a:t>
            </a:r>
            <a:endParaRPr lang="en-GB" sz="3000" b="1" dirty="0">
              <a:solidFill>
                <a:srgbClr val="00B050"/>
              </a:solidFill>
              <a:latin typeface="Comfortaa" panose="020F0603070000060003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146415" y="2984913"/>
            <a:ext cx="202010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3000" b="1" dirty="0" smtClean="0">
                <a:solidFill>
                  <a:srgbClr val="00B050"/>
                </a:solidFill>
                <a:latin typeface="Comfortaa" panose="020F0603070000060003" pitchFamily="34" charset="0"/>
              </a:rPr>
              <a:t>Symmetric</a:t>
            </a:r>
          </a:p>
          <a:p>
            <a:pPr lvl="0" algn="ctr"/>
            <a:r>
              <a:rPr lang="en-IN" sz="3000" b="1" dirty="0" smtClean="0">
                <a:solidFill>
                  <a:srgbClr val="00B050"/>
                </a:solidFill>
                <a:latin typeface="Comfortaa" panose="020F0603070000060003" pitchFamily="34" charset="0"/>
              </a:rPr>
              <a:t>Difference</a:t>
            </a:r>
            <a:endParaRPr lang="en-GB" sz="3000" b="1" dirty="0">
              <a:solidFill>
                <a:srgbClr val="00B050"/>
              </a:solidFill>
              <a:latin typeface="Comfortaa" panose="020F06030700000600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569821" y="4051444"/>
            <a:ext cx="32592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2000" b="1" dirty="0" err="1">
                <a:solidFill>
                  <a:srgbClr val="002060"/>
                </a:solidFill>
                <a:latin typeface="Comfortaa" panose="020F0603070000060003" pitchFamily="34" charset="0"/>
              </a:rPr>
              <a:t>s</a:t>
            </a:r>
            <a:r>
              <a:rPr lang="en-IN" sz="20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ymmetric_difference</a:t>
            </a:r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(set)</a:t>
            </a:r>
            <a:endParaRPr lang="en-GB" sz="2000" b="1" u="sng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0069427" y="4686265"/>
            <a:ext cx="36099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^</a:t>
            </a:r>
            <a:endParaRPr lang="en-GB" sz="3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05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  <p:bldP spid="11" grpId="0"/>
      <p:bldP spid="32" grpId="0"/>
      <p:bldP spid="33" grpId="0"/>
      <p:bldP spid="34" grpId="0"/>
      <p:bldP spid="35" grpId="0"/>
      <p:bldP spid="24" grpId="0"/>
      <p:bldP spid="38" grpId="0"/>
      <p:bldP spid="39" grpId="0"/>
      <p:bldP spid="40" grpId="0"/>
      <p:bldP spid="41" grpId="0"/>
      <p:bldP spid="4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71492" y="296370"/>
            <a:ext cx="3725700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Dictionary in Python</a:t>
            </a:r>
            <a:endParaRPr lang="en-GB" sz="3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59369" y="288677"/>
            <a:ext cx="65055" cy="523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32" y="191696"/>
            <a:ext cx="717177" cy="71717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75970" y="1158239"/>
            <a:ext cx="25523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2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What is dictionary?</a:t>
            </a:r>
            <a:endParaRPr lang="en-GB" sz="22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50971" y="1821329"/>
            <a:ext cx="7084665" cy="757619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A dictionary is a collection of un-ordered elements</a:t>
            </a:r>
          </a:p>
          <a:p>
            <a:pPr algn="ctr"/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where each element is a pair of </a:t>
            </a:r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key</a:t>
            </a:r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 and </a:t>
            </a:r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value</a:t>
            </a:r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.</a:t>
            </a:r>
            <a:endParaRPr lang="en-GB" sz="2000" b="1" dirty="0">
              <a:solidFill>
                <a:srgbClr val="FF0000"/>
              </a:solidFill>
              <a:latin typeface="Comfortaa" panose="020F0603070000060003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93865" y="1805810"/>
            <a:ext cx="174416" cy="78865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Diamond 27"/>
          <p:cNvSpPr/>
          <p:nvPr/>
        </p:nvSpPr>
        <p:spPr>
          <a:xfrm>
            <a:off x="977223" y="2109081"/>
            <a:ext cx="182115" cy="182115"/>
          </a:xfrm>
          <a:prstGeom prst="diamond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6012200" y="3444022"/>
            <a:ext cx="569418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GB" sz="3000" dirty="0" smtClean="0">
                <a:solidFill>
                  <a:srgbClr val="92D050"/>
                </a:solidFill>
                <a:latin typeface="Comfortaa" panose="020F0603070000060003" pitchFamily="34" charset="0"/>
              </a:rPr>
              <a:t>Dictionary and it’s elements are</a:t>
            </a:r>
          </a:p>
          <a:p>
            <a:pPr lvl="0" algn="ctr"/>
            <a:r>
              <a:rPr lang="en-GB" sz="6000" b="1" dirty="0" smtClean="0">
                <a:solidFill>
                  <a:srgbClr val="00B050"/>
                </a:solidFill>
                <a:latin typeface="Comfortaa" panose="020F0603070000060003" pitchFamily="34" charset="0"/>
              </a:rPr>
              <a:t>Mutable</a:t>
            </a:r>
            <a:endParaRPr lang="en-GB" sz="6000" b="1" dirty="0">
              <a:solidFill>
                <a:srgbClr val="00B050"/>
              </a:solidFill>
              <a:latin typeface="Comfortaa" panose="020F06030700000600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55382" y="3444022"/>
            <a:ext cx="367119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GB" sz="3000" dirty="0" smtClean="0">
                <a:solidFill>
                  <a:srgbClr val="00B0F0"/>
                </a:solidFill>
                <a:latin typeface="Comfortaa" panose="020F0603070000060003" pitchFamily="34" charset="0"/>
              </a:rPr>
              <a:t>Element in </a:t>
            </a:r>
            <a:r>
              <a:rPr lang="en-GB" sz="3000" dirty="0" err="1" smtClean="0">
                <a:solidFill>
                  <a:srgbClr val="00B0F0"/>
                </a:solidFill>
                <a:latin typeface="Comfortaa" panose="020F0603070000060003" pitchFamily="34" charset="0"/>
              </a:rPr>
              <a:t>dict</a:t>
            </a:r>
            <a:endParaRPr lang="en-GB" sz="3000" dirty="0" smtClean="0">
              <a:solidFill>
                <a:srgbClr val="00B0F0"/>
              </a:solidFill>
              <a:latin typeface="Comfortaa" panose="020F0603070000060003" pitchFamily="34" charset="0"/>
            </a:endParaRPr>
          </a:p>
          <a:p>
            <a:pPr lvl="0" algn="ctr"/>
            <a:r>
              <a:rPr lang="en-GB" sz="6000" b="1" dirty="0" smtClean="0">
                <a:solidFill>
                  <a:srgbClr val="0070C0"/>
                </a:solidFill>
                <a:latin typeface="Comfortaa" panose="020F0603070000060003" pitchFamily="34" charset="0"/>
              </a:rPr>
              <a:t>key: value</a:t>
            </a:r>
            <a:endParaRPr lang="en-GB" sz="6000" b="1" dirty="0">
              <a:solidFill>
                <a:srgbClr val="0070C0"/>
              </a:solidFill>
              <a:latin typeface="Comfortaa" panose="020F0603070000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09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/>
      <p:bldP spid="18" grpId="0" animBg="1"/>
      <p:bldP spid="27" grpId="0" animBg="1"/>
      <p:bldP spid="28" grpId="0" animBg="1"/>
      <p:bldP spid="19" grpId="0"/>
      <p:bldP spid="2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71492" y="296370"/>
            <a:ext cx="3725700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Dictionary in Python</a:t>
            </a:r>
            <a:endParaRPr lang="en-GB" sz="3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59369" y="288677"/>
            <a:ext cx="65055" cy="523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32" y="191696"/>
            <a:ext cx="717177" cy="71717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947766" y="1355024"/>
            <a:ext cx="3951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Properties of dictionary in Python</a:t>
            </a:r>
            <a:endParaRPr lang="en-GB" sz="20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47766" y="1895230"/>
            <a:ext cx="7394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Dictionary in </a:t>
            </a:r>
            <a:r>
              <a:rPr lang="en-IN" sz="2000" dirty="0">
                <a:solidFill>
                  <a:srgbClr val="002060"/>
                </a:solidFill>
                <a:latin typeface="Comfortaa" panose="020F0603070000060003" pitchFamily="34" charset="0"/>
              </a:rPr>
              <a:t>python has implemented using a built-in class </a:t>
            </a:r>
            <a:r>
              <a:rPr lang="en-IN" sz="2000" b="1" u="sng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dict</a:t>
            </a:r>
            <a:endParaRPr lang="en-GB" sz="2000" b="1" u="sng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47766" y="2505570"/>
            <a:ext cx="5700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dirty="0">
                <a:solidFill>
                  <a:srgbClr val="002060"/>
                </a:solidFill>
                <a:latin typeface="Comfortaa" panose="020F0603070000060003" pitchFamily="34" charset="0"/>
              </a:rPr>
              <a:t>Dictionary is represented using </a:t>
            </a:r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curly braces </a:t>
            </a:r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{ }</a:t>
            </a:r>
            <a:endParaRPr lang="en-GB" sz="2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47766" y="3115910"/>
            <a:ext cx="74462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Every element in a dictionary </a:t>
            </a:r>
            <a:r>
              <a:rPr lang="en-IN" sz="2000" dirty="0">
                <a:solidFill>
                  <a:srgbClr val="002060"/>
                </a:solidFill>
                <a:latin typeface="Comfortaa" panose="020F0603070000060003" pitchFamily="34" charset="0"/>
              </a:rPr>
              <a:t>separated </a:t>
            </a:r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with comma (</a:t>
            </a:r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,</a:t>
            </a:r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) symbol</a:t>
            </a:r>
            <a:endParaRPr lang="en-GB" sz="2000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47766" y="3726250"/>
            <a:ext cx="65276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Every element in a dictionary is a pair of key and value</a:t>
            </a:r>
            <a:endParaRPr lang="en-GB" sz="2000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47766" y="4336590"/>
            <a:ext cx="93634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The key and the corresponding value are separated with : symbol </a:t>
            </a:r>
            <a:r>
              <a:rPr lang="en-IN" sz="2000" dirty="0" smtClean="0">
                <a:solidFill>
                  <a:srgbClr val="FF0000"/>
                </a:solidFill>
                <a:latin typeface="Comfortaa" panose="020F0603070000060003" pitchFamily="34" charset="0"/>
              </a:rPr>
              <a:t>→ </a:t>
            </a:r>
            <a:r>
              <a:rPr lang="en-IN" sz="2000" b="1" dirty="0" smtClean="0">
                <a:solidFill>
                  <a:srgbClr val="FF0000"/>
                </a:solidFill>
                <a:latin typeface="Comfortaa" panose="020F0603070000060003" pitchFamily="34" charset="0"/>
              </a:rPr>
              <a:t>key: value</a:t>
            </a:r>
            <a:endParaRPr lang="en-GB" sz="2000" b="1" dirty="0">
              <a:solidFill>
                <a:srgbClr val="FF0000"/>
              </a:solidFill>
              <a:latin typeface="Comfortaa" panose="020F06030700000600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47766" y="4946930"/>
            <a:ext cx="93602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Dictionary doesn’t allow duplicate keys, but value does not have any restriction</a:t>
            </a:r>
            <a:endParaRPr lang="en-GB" sz="2000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47766" y="5557269"/>
            <a:ext cx="110255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Key must be either a string or  a number or any immutable object and value can be any object</a:t>
            </a:r>
            <a:endParaRPr lang="en-GB" sz="2000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25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  <p:bldP spid="25" grpId="0"/>
      <p:bldP spid="12" grpId="0"/>
      <p:bldP spid="15" grpId="0"/>
      <p:bldP spid="20" grpId="0"/>
      <p:bldP spid="21" grpId="0"/>
      <p:bldP spid="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72736" y="1513890"/>
            <a:ext cx="32896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How to create a dictionary?</a:t>
            </a:r>
            <a:endParaRPr lang="en-GB" sz="20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72736" y="2063687"/>
            <a:ext cx="11306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36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dictName</a:t>
            </a:r>
            <a:r>
              <a:rPr lang="en-IN" sz="3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 = {key1:value1, key2: value2, key3:value3, …}</a:t>
            </a:r>
            <a:endParaRPr lang="en-GB" sz="3600" b="1" u="sng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71492" y="296370"/>
            <a:ext cx="3725700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Dictionary in Python</a:t>
            </a:r>
            <a:endParaRPr lang="en-GB" sz="3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59369" y="288677"/>
            <a:ext cx="65055" cy="523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32" y="191696"/>
            <a:ext cx="717177" cy="717177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72736" y="3120829"/>
            <a:ext cx="5912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How to access individual elements of a dictionary?</a:t>
            </a:r>
            <a:endParaRPr lang="en-GB" sz="20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11190" y="3717685"/>
            <a:ext cx="51764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6000" b="1" dirty="0" err="1" smtClean="0">
                <a:solidFill>
                  <a:srgbClr val="00B050"/>
                </a:solidFill>
                <a:latin typeface="Comfortaa" panose="020F0603070000060003" pitchFamily="34" charset="0"/>
              </a:rPr>
              <a:t>dictName</a:t>
            </a:r>
            <a:r>
              <a:rPr lang="en-IN" sz="6000" b="1" dirty="0" smtClean="0">
                <a:solidFill>
                  <a:srgbClr val="00B050"/>
                </a:solidFill>
                <a:latin typeface="Comfortaa" panose="020F0603070000060003" pitchFamily="34" charset="0"/>
              </a:rPr>
              <a:t>[key]</a:t>
            </a:r>
            <a:endParaRPr lang="en-GB" sz="6000" b="1" u="sng" dirty="0">
              <a:solidFill>
                <a:srgbClr val="00B050"/>
              </a:solidFill>
              <a:latin typeface="Comfortaa" panose="020F0603070000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85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  <p:bldP spid="19" grpId="0"/>
      <p:bldP spid="2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72736" y="1547516"/>
            <a:ext cx="4854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How to access sub set from a dictionary?</a:t>
            </a:r>
            <a:endParaRPr lang="en-GB" sz="20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75292" y="1996454"/>
            <a:ext cx="1441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3600" b="1" dirty="0" smtClean="0">
                <a:solidFill>
                  <a:srgbClr val="00B050"/>
                </a:solidFill>
                <a:latin typeface="Comfortaa" panose="020F0603070000060003" pitchFamily="34" charset="0"/>
              </a:rPr>
              <a:t>Slicing</a:t>
            </a:r>
            <a:endParaRPr lang="en-GB" sz="3600" b="1" u="sng" dirty="0">
              <a:solidFill>
                <a:srgbClr val="00B050"/>
              </a:solidFill>
              <a:latin typeface="Comfortaa" panose="020F06030700000600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02186" y="2836895"/>
            <a:ext cx="49876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6000" b="1" dirty="0" smtClean="0">
                <a:solidFill>
                  <a:srgbClr val="FF0000"/>
                </a:solidFill>
                <a:latin typeface="Comfortaa" panose="020F0603070000060003" pitchFamily="34" charset="0"/>
              </a:rPr>
              <a:t>NOT ALLOWED</a:t>
            </a:r>
            <a:endParaRPr lang="en-GB" sz="6000" b="1" u="sng" dirty="0">
              <a:solidFill>
                <a:srgbClr val="FF0000"/>
              </a:solidFill>
              <a:latin typeface="Comfortaa" panose="020F06030700000600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1492" y="296370"/>
            <a:ext cx="3725700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Dictionary in Python</a:t>
            </a:r>
            <a:endParaRPr lang="en-GB" sz="3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59369" y="288677"/>
            <a:ext cx="65055" cy="523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32" y="191696"/>
            <a:ext cx="717177" cy="717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74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72736" y="1238222"/>
            <a:ext cx="35044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Built-in methods of dictionary</a:t>
            </a:r>
            <a:endParaRPr lang="en-GB" sz="20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74314" y="1903744"/>
            <a:ext cx="1863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20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len</a:t>
            </a:r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(dictionary)</a:t>
            </a:r>
            <a:endParaRPr lang="en-GB" sz="2000" b="1" u="sng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5396" y="4147008"/>
            <a:ext cx="530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2000" b="1" dirty="0" smtClean="0">
                <a:solidFill>
                  <a:srgbClr val="FF0000"/>
                </a:solidFill>
                <a:latin typeface="Comfortaa" panose="020F0603070000060003" pitchFamily="34" charset="0"/>
              </a:rPr>
              <a:t>del</a:t>
            </a:r>
            <a:endParaRPr lang="en-GB" sz="2000" b="1" dirty="0">
              <a:solidFill>
                <a:srgbClr val="FF0000"/>
              </a:solidFill>
              <a:latin typeface="Comfortaa" panose="020F0603070000060003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38724" y="1903744"/>
            <a:ext cx="1148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get(key)</a:t>
            </a:r>
            <a:endParaRPr lang="en-GB" sz="2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338724" y="2651499"/>
            <a:ext cx="1071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items( )</a:t>
            </a:r>
            <a:endParaRPr lang="en-GB" sz="2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43460" y="1903744"/>
            <a:ext cx="1165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Pop(key)</a:t>
            </a:r>
            <a:endParaRPr lang="en-GB" sz="2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43460" y="2651499"/>
            <a:ext cx="13708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20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popitem</a:t>
            </a:r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( )</a:t>
            </a:r>
            <a:endParaRPr lang="en-GB" sz="2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43460" y="3399254"/>
            <a:ext cx="9653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clear()</a:t>
            </a:r>
            <a:endParaRPr lang="en-GB" sz="2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71492" y="296370"/>
            <a:ext cx="3725700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Dictionary in Python</a:t>
            </a:r>
            <a:endParaRPr lang="en-GB" sz="3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359369" y="288677"/>
            <a:ext cx="65055" cy="523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32" y="191696"/>
            <a:ext cx="717177" cy="717177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1338724" y="3399254"/>
            <a:ext cx="9492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keys( )</a:t>
            </a:r>
            <a:endParaRPr lang="en-GB" sz="2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338724" y="4147008"/>
            <a:ext cx="11977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values( )</a:t>
            </a:r>
            <a:endParaRPr lang="en-GB" sz="2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408425" y="2651499"/>
            <a:ext cx="2610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2000" b="1" dirty="0">
                <a:solidFill>
                  <a:srgbClr val="FF0000"/>
                </a:solidFill>
                <a:latin typeface="Comfortaa" panose="020F0603070000060003" pitchFamily="34" charset="0"/>
              </a:rPr>
              <a:t>u</a:t>
            </a:r>
            <a:r>
              <a:rPr lang="en-IN" sz="2000" b="1" dirty="0" smtClean="0">
                <a:solidFill>
                  <a:srgbClr val="FF0000"/>
                </a:solidFill>
                <a:latin typeface="Comfortaa" panose="020F0603070000060003" pitchFamily="34" charset="0"/>
              </a:rPr>
              <a:t>pdate({key</a:t>
            </a:r>
            <a:r>
              <a:rPr lang="en-IN" sz="2000" b="1" dirty="0">
                <a:solidFill>
                  <a:srgbClr val="FF0000"/>
                </a:solidFill>
                <a:latin typeface="Comfortaa" panose="020F0603070000060003" pitchFamily="34" charset="0"/>
              </a:rPr>
              <a:t>:</a:t>
            </a:r>
            <a:r>
              <a:rPr lang="en-IN" sz="2000" b="1" dirty="0" smtClean="0">
                <a:solidFill>
                  <a:srgbClr val="FF0000"/>
                </a:solidFill>
                <a:latin typeface="Comfortaa" panose="020F0603070000060003" pitchFamily="34" charset="0"/>
              </a:rPr>
              <a:t> value})</a:t>
            </a:r>
            <a:endParaRPr lang="en-GB" sz="2000" b="1" dirty="0">
              <a:solidFill>
                <a:srgbClr val="FF0000"/>
              </a:solidFill>
              <a:latin typeface="Comfortaa" panose="020F0603070000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35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  <p:bldP spid="13" grpId="0"/>
      <p:bldP spid="32" grpId="0"/>
      <p:bldP spid="33" grpId="0"/>
      <p:bldP spid="34" grpId="0"/>
      <p:bldP spid="35" grpId="0"/>
      <p:bldP spid="37" grpId="0"/>
      <p:bldP spid="40" grpId="0"/>
      <p:bldP spid="41" grpId="0"/>
      <p:bldP spid="4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71492" y="296370"/>
            <a:ext cx="2969083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String in Python</a:t>
            </a:r>
            <a:endParaRPr lang="en-GB" sz="3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59369" y="288677"/>
            <a:ext cx="65055" cy="523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32" y="191696"/>
            <a:ext cx="717177" cy="71717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75970" y="1158239"/>
            <a:ext cx="203934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2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What is string?</a:t>
            </a:r>
            <a:endParaRPr lang="en-GB" sz="22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50971" y="1817395"/>
            <a:ext cx="7950982" cy="565524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A string is a sequence of characters enclosed in quotes</a:t>
            </a:r>
            <a:endParaRPr lang="en-GB" sz="2000" b="1" dirty="0">
              <a:solidFill>
                <a:srgbClr val="FF0000"/>
              </a:solidFill>
              <a:latin typeface="Comfortaa" panose="020F0603070000060003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93865" y="1805811"/>
            <a:ext cx="174416" cy="58869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Diamond 27"/>
          <p:cNvSpPr/>
          <p:nvPr/>
        </p:nvSpPr>
        <p:spPr>
          <a:xfrm>
            <a:off x="977223" y="2009100"/>
            <a:ext cx="182115" cy="182115"/>
          </a:xfrm>
          <a:prstGeom prst="diamond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7572106" y="2946482"/>
            <a:ext cx="26597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GB" sz="6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‘</a:t>
            </a:r>
            <a:r>
              <a:rPr lang="en-GB" sz="6000" b="1" dirty="0" smtClean="0">
                <a:solidFill>
                  <a:srgbClr val="00B050"/>
                </a:solidFill>
                <a:latin typeface="Comfortaa" panose="020F0603070000060003" pitchFamily="34" charset="0"/>
              </a:rPr>
              <a:t>Rank 1</a:t>
            </a:r>
            <a:r>
              <a:rPr lang="en-GB" sz="6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’</a:t>
            </a:r>
            <a:endParaRPr lang="en-GB" sz="6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94364" y="2946482"/>
            <a:ext cx="24785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GB" sz="6000" b="1" dirty="0" smtClean="0">
                <a:solidFill>
                  <a:srgbClr val="00B050"/>
                </a:solidFill>
                <a:latin typeface="Comfortaa" panose="020F0603070000060003" pitchFamily="34" charset="0"/>
              </a:rPr>
              <a:t>“</a:t>
            </a:r>
            <a:r>
              <a:rPr lang="en-GB" sz="6000" b="1" dirty="0" smtClean="0">
                <a:solidFill>
                  <a:srgbClr val="0070C0"/>
                </a:solidFill>
                <a:latin typeface="Comfortaa" panose="020F0603070000060003" pitchFamily="34" charset="0"/>
              </a:rPr>
              <a:t>Hello</a:t>
            </a:r>
            <a:r>
              <a:rPr lang="en-GB" sz="6000" b="1" dirty="0" smtClean="0">
                <a:solidFill>
                  <a:srgbClr val="00B050"/>
                </a:solidFill>
                <a:latin typeface="Comfortaa" panose="020F0603070000060003" pitchFamily="34" charset="0"/>
              </a:rPr>
              <a:t>”</a:t>
            </a:r>
            <a:endParaRPr lang="en-GB" sz="6000" b="1" dirty="0">
              <a:solidFill>
                <a:srgbClr val="00B050"/>
              </a:solidFill>
              <a:latin typeface="Comfortaa" panose="020F06030700000600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58018" y="4795451"/>
            <a:ext cx="48878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GB" sz="6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‘‘‘</a:t>
            </a:r>
            <a:r>
              <a:rPr lang="en-GB" sz="6000" b="1" dirty="0" smtClean="0">
                <a:solidFill>
                  <a:srgbClr val="FF0066"/>
                </a:solidFill>
                <a:latin typeface="Comfortaa" panose="020F0603070000060003" pitchFamily="34" charset="0"/>
              </a:rPr>
              <a:t>It’s simple</a:t>
            </a:r>
            <a:r>
              <a:rPr lang="en-GB" sz="6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’’’</a:t>
            </a:r>
            <a:endParaRPr lang="en-GB" sz="6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00503" y="4795451"/>
            <a:ext cx="44662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GB" sz="6000" b="1" dirty="0" smtClean="0">
                <a:solidFill>
                  <a:srgbClr val="00B050"/>
                </a:solidFill>
                <a:latin typeface="Comfortaa" panose="020F0603070000060003" pitchFamily="34" charset="0"/>
              </a:rPr>
              <a:t>“““</a:t>
            </a:r>
            <a:r>
              <a:rPr lang="en-GB" sz="6000" b="1" dirty="0" smtClean="0">
                <a:solidFill>
                  <a:srgbClr val="FFC000"/>
                </a:solidFill>
                <a:latin typeface="Comfortaa" panose="020F0603070000060003" pitchFamily="34" charset="0"/>
              </a:rPr>
              <a:t>Python</a:t>
            </a:r>
            <a:r>
              <a:rPr lang="en-GB" sz="6000" b="1" dirty="0" smtClean="0">
                <a:solidFill>
                  <a:srgbClr val="00B050"/>
                </a:solidFill>
                <a:latin typeface="Comfortaa" panose="020F0603070000060003" pitchFamily="34" charset="0"/>
              </a:rPr>
              <a:t>”””</a:t>
            </a:r>
            <a:endParaRPr lang="en-GB" sz="6000" b="1" dirty="0">
              <a:solidFill>
                <a:srgbClr val="00B050"/>
              </a:solidFill>
              <a:latin typeface="Comfortaa" panose="020F0603070000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06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/>
      <p:bldP spid="18" grpId="0" animBg="1"/>
      <p:bldP spid="27" grpId="0" animBg="1"/>
      <p:bldP spid="28" grpId="0" animBg="1"/>
      <p:bldP spid="19" grpId="0"/>
      <p:bldP spid="24" grpId="0"/>
      <p:bldP spid="11" grpId="0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71492" y="296370"/>
            <a:ext cx="2969083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String in Python</a:t>
            </a:r>
            <a:endParaRPr lang="en-GB" sz="3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59369" y="288677"/>
            <a:ext cx="65055" cy="523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32" y="191696"/>
            <a:ext cx="717177" cy="71717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947766" y="1355024"/>
            <a:ext cx="3485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Properties of string in Python</a:t>
            </a:r>
            <a:endParaRPr lang="en-GB" sz="20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47766" y="1895230"/>
            <a:ext cx="6853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String in </a:t>
            </a:r>
            <a:r>
              <a:rPr lang="en-IN" sz="2000" dirty="0">
                <a:solidFill>
                  <a:srgbClr val="002060"/>
                </a:solidFill>
                <a:latin typeface="Comfortaa" panose="020F0603070000060003" pitchFamily="34" charset="0"/>
              </a:rPr>
              <a:t>python has implemented using a built-in class </a:t>
            </a:r>
            <a:r>
              <a:rPr lang="en-IN" sz="2000" b="1" u="sng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str</a:t>
            </a:r>
            <a:endParaRPr lang="en-GB" sz="2000" b="1" u="sng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47766" y="2505570"/>
            <a:ext cx="49423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String is </a:t>
            </a:r>
            <a:r>
              <a:rPr lang="en-IN" sz="2000" dirty="0">
                <a:solidFill>
                  <a:srgbClr val="002060"/>
                </a:solidFill>
                <a:latin typeface="Comfortaa" panose="020F0603070000060003" pitchFamily="34" charset="0"/>
              </a:rPr>
              <a:t>represented using </a:t>
            </a:r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quotes </a:t>
            </a:r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“” | ‘ ’</a:t>
            </a:r>
            <a:endParaRPr lang="en-GB" sz="2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47766" y="3115910"/>
            <a:ext cx="84369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String may contain any character like alphabets, digits, special symbols</a:t>
            </a:r>
            <a:endParaRPr lang="en-GB" sz="2000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47766" y="3726250"/>
            <a:ext cx="3752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String elements are immutable</a:t>
            </a:r>
            <a:endParaRPr lang="en-GB" sz="2000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47766" y="4336590"/>
            <a:ext cx="70134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All string elements are </a:t>
            </a:r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indexed</a:t>
            </a:r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 and the index starts with ‘</a:t>
            </a:r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0</a:t>
            </a:r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’</a:t>
            </a:r>
            <a:endParaRPr lang="en-GB" sz="2000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47766" y="4946930"/>
            <a:ext cx="10133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sz="2000" dirty="0">
                <a:solidFill>
                  <a:srgbClr val="002060"/>
                </a:solidFill>
                <a:latin typeface="Comfortaa" panose="020F0603070000060003" pitchFamily="34" charset="0"/>
              </a:rPr>
              <a:t>T</a:t>
            </a:r>
            <a:r>
              <a:rPr lang="en-GB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he string elements </a:t>
            </a:r>
            <a:r>
              <a:rPr lang="en-GB" sz="2000" dirty="0">
                <a:solidFill>
                  <a:srgbClr val="002060"/>
                </a:solidFill>
                <a:latin typeface="Comfortaa" panose="020F0603070000060003" pitchFamily="34" charset="0"/>
              </a:rPr>
              <a:t>are also </a:t>
            </a:r>
            <a:r>
              <a:rPr lang="en-GB" sz="2000" u="sng" dirty="0">
                <a:solidFill>
                  <a:srgbClr val="002060"/>
                </a:solidFill>
                <a:latin typeface="Comfortaa" panose="020F0603070000060003" pitchFamily="34" charset="0"/>
              </a:rPr>
              <a:t>indexed with negative </a:t>
            </a:r>
            <a:r>
              <a:rPr lang="en-GB" sz="2000" u="sng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numbers</a:t>
            </a:r>
            <a:r>
              <a:rPr lang="en-GB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 from the </a:t>
            </a:r>
            <a:r>
              <a:rPr lang="en-GB" sz="2000" dirty="0">
                <a:solidFill>
                  <a:srgbClr val="002060"/>
                </a:solidFill>
                <a:latin typeface="Comfortaa" panose="020F0603070000060003" pitchFamily="34" charset="0"/>
              </a:rPr>
              <a:t>last element to </a:t>
            </a:r>
            <a:endParaRPr lang="en-GB" sz="2000" dirty="0" smtClean="0">
              <a:solidFill>
                <a:srgbClr val="002060"/>
              </a:solidFill>
              <a:latin typeface="Comfortaa" panose="020F0603070000060003" pitchFamily="34" charset="0"/>
            </a:endParaRPr>
          </a:p>
          <a:p>
            <a:pPr lvl="0"/>
            <a:r>
              <a:rPr lang="en-GB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the </a:t>
            </a:r>
            <a:r>
              <a:rPr lang="en-GB" sz="2000" dirty="0">
                <a:solidFill>
                  <a:srgbClr val="002060"/>
                </a:solidFill>
                <a:latin typeface="Comfortaa" panose="020F0603070000060003" pitchFamily="34" charset="0"/>
              </a:rPr>
              <a:t>first element in the </a:t>
            </a:r>
            <a:r>
              <a:rPr lang="en-GB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string, and it </a:t>
            </a:r>
            <a:r>
              <a:rPr lang="en-GB" sz="2000" dirty="0">
                <a:solidFill>
                  <a:srgbClr val="002060"/>
                </a:solidFill>
                <a:latin typeface="Comfortaa" panose="020F0603070000060003" pitchFamily="34" charset="0"/>
              </a:rPr>
              <a:t>begins with -</a:t>
            </a:r>
            <a:r>
              <a:rPr lang="en-GB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1 for each element </a:t>
            </a:r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decreased by 1</a:t>
            </a:r>
            <a:r>
              <a:rPr lang="en-GB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.</a:t>
            </a:r>
            <a:endParaRPr lang="en-GB" sz="2000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49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  <p:bldP spid="25" grpId="0"/>
      <p:bldP spid="12" grpId="0"/>
      <p:bldP spid="15" grpId="0"/>
      <p:bldP spid="13" grpId="0"/>
      <p:bldP spid="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72736" y="1513890"/>
            <a:ext cx="28232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How to create a string?</a:t>
            </a:r>
            <a:endParaRPr lang="en-GB" sz="20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12543" y="2063687"/>
            <a:ext cx="3826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36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strName</a:t>
            </a:r>
            <a:r>
              <a:rPr lang="en-IN" sz="3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 = ‘value’</a:t>
            </a:r>
            <a:endParaRPr lang="en-GB" sz="3600" b="1" u="sng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71492" y="296370"/>
            <a:ext cx="2969083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String in Python</a:t>
            </a:r>
            <a:endParaRPr lang="en-GB" sz="3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59369" y="288677"/>
            <a:ext cx="65055" cy="523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32" y="191696"/>
            <a:ext cx="717177" cy="717177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72736" y="3120829"/>
            <a:ext cx="54457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How to access individual elements of a string?</a:t>
            </a:r>
            <a:endParaRPr lang="en-GB" sz="20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16425" y="3717685"/>
            <a:ext cx="55659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6000" b="1" dirty="0" err="1" smtClean="0">
                <a:solidFill>
                  <a:srgbClr val="00B050"/>
                </a:solidFill>
                <a:latin typeface="Comfortaa" panose="020F0603070000060003" pitchFamily="34" charset="0"/>
              </a:rPr>
              <a:t>strName</a:t>
            </a:r>
            <a:r>
              <a:rPr lang="en-IN" sz="6000" b="1" dirty="0" smtClean="0">
                <a:solidFill>
                  <a:srgbClr val="00B050"/>
                </a:solidFill>
                <a:latin typeface="Comfortaa" panose="020F0603070000060003" pitchFamily="34" charset="0"/>
              </a:rPr>
              <a:t>[index]</a:t>
            </a:r>
            <a:endParaRPr lang="en-GB" sz="6000" b="1" u="sng" dirty="0">
              <a:solidFill>
                <a:srgbClr val="00B050"/>
              </a:solidFill>
              <a:latin typeface="Comfortaa" panose="020F0603070000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8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  <p:bldP spid="19" grpId="0"/>
      <p:bldP spid="2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72736" y="1547516"/>
            <a:ext cx="4709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How to access sub string from a string?</a:t>
            </a:r>
            <a:endParaRPr lang="en-GB" sz="20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82022" y="1996454"/>
            <a:ext cx="1441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3600" b="1" dirty="0" smtClean="0">
                <a:solidFill>
                  <a:srgbClr val="00B050"/>
                </a:solidFill>
                <a:latin typeface="Comfortaa" panose="020F0603070000060003" pitchFamily="34" charset="0"/>
              </a:rPr>
              <a:t>Slicing</a:t>
            </a:r>
            <a:endParaRPr lang="en-GB" sz="3600" b="1" u="sng" dirty="0">
              <a:solidFill>
                <a:srgbClr val="00B050"/>
              </a:solidFill>
              <a:latin typeface="Comfortaa" panose="020F06030700000600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38107" y="2836895"/>
            <a:ext cx="73292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60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strName</a:t>
            </a:r>
            <a:r>
              <a:rPr lang="en-IN" sz="6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[</a:t>
            </a:r>
            <a:r>
              <a:rPr lang="en-IN" sz="6000" b="1" dirty="0" smtClean="0">
                <a:solidFill>
                  <a:srgbClr val="00B050"/>
                </a:solidFill>
                <a:latin typeface="Comfortaa" panose="020F0603070000060003" pitchFamily="34" charset="0"/>
              </a:rPr>
              <a:t>start </a:t>
            </a:r>
            <a:r>
              <a:rPr lang="en-IN" sz="6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: </a:t>
            </a:r>
            <a:r>
              <a:rPr lang="en-IN" sz="6000" b="1" dirty="0" smtClean="0">
                <a:solidFill>
                  <a:srgbClr val="FF0000"/>
                </a:solidFill>
                <a:latin typeface="Comfortaa" panose="020F0603070000060003" pitchFamily="34" charset="0"/>
              </a:rPr>
              <a:t>end</a:t>
            </a:r>
            <a:r>
              <a:rPr lang="en-IN" sz="6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]</a:t>
            </a:r>
            <a:endParaRPr lang="en-GB" sz="6000" b="1" u="sng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1492" y="296370"/>
            <a:ext cx="2969083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String in Python</a:t>
            </a:r>
            <a:endParaRPr lang="en-GB" sz="3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59369" y="288677"/>
            <a:ext cx="65055" cy="523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32" y="191696"/>
            <a:ext cx="717177" cy="71717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6025" y="4497607"/>
            <a:ext cx="108334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60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strName</a:t>
            </a:r>
            <a:r>
              <a:rPr lang="en-IN" sz="6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[</a:t>
            </a:r>
            <a:r>
              <a:rPr lang="en-IN" sz="6000" b="1" dirty="0" smtClean="0">
                <a:solidFill>
                  <a:srgbClr val="00B050"/>
                </a:solidFill>
                <a:latin typeface="Comfortaa" panose="020F0603070000060003" pitchFamily="34" charset="0"/>
              </a:rPr>
              <a:t>start </a:t>
            </a:r>
            <a:r>
              <a:rPr lang="en-IN" sz="6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: </a:t>
            </a:r>
            <a:r>
              <a:rPr lang="en-IN" sz="6000" b="1" dirty="0" smtClean="0">
                <a:solidFill>
                  <a:srgbClr val="FF0000"/>
                </a:solidFill>
                <a:latin typeface="Comfortaa" panose="020F0603070000060003" pitchFamily="34" charset="0"/>
              </a:rPr>
              <a:t>end </a:t>
            </a:r>
            <a:r>
              <a:rPr lang="en-IN" sz="6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: </a:t>
            </a:r>
            <a:r>
              <a:rPr lang="en-IN" sz="6000" b="1" dirty="0" smtClean="0">
                <a:solidFill>
                  <a:srgbClr val="FFC000"/>
                </a:solidFill>
                <a:latin typeface="Comfortaa" panose="020F0603070000060003" pitchFamily="34" charset="0"/>
              </a:rPr>
              <a:t>modifier</a:t>
            </a:r>
            <a:r>
              <a:rPr lang="en-IN" sz="6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]</a:t>
            </a:r>
            <a:endParaRPr lang="en-GB" sz="6000" b="1" u="sng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57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  <p:bldP spid="11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71492" y="296370"/>
            <a:ext cx="4766048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Sequence types in Python</a:t>
            </a:r>
            <a:endParaRPr lang="en-GB" sz="3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59369" y="288677"/>
            <a:ext cx="65055" cy="523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32" y="191696"/>
            <a:ext cx="717177" cy="71717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72736" y="1158239"/>
            <a:ext cx="31390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2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What is sequence type?</a:t>
            </a:r>
            <a:endParaRPr lang="en-GB" sz="22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2736" y="2596390"/>
            <a:ext cx="30444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Sequence types in Python</a:t>
            </a:r>
            <a:endParaRPr lang="en-GB" sz="20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04663" y="1815689"/>
            <a:ext cx="8181476" cy="465513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A sequence type is type that holds a sequence of elements.</a:t>
            </a:r>
            <a:endParaRPr lang="en-GB" sz="2000" b="1" dirty="0">
              <a:solidFill>
                <a:srgbClr val="FF0000"/>
              </a:solidFill>
              <a:latin typeface="Comfortaa" panose="020F0603070000060003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947557" y="1805811"/>
            <a:ext cx="174415" cy="48458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Diamond 27"/>
          <p:cNvSpPr/>
          <p:nvPr/>
        </p:nvSpPr>
        <p:spPr>
          <a:xfrm>
            <a:off x="2030914" y="1957387"/>
            <a:ext cx="182115" cy="182115"/>
          </a:xfrm>
          <a:prstGeom prst="diamond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1358934" y="3088411"/>
            <a:ext cx="6030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2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List</a:t>
            </a:r>
            <a:endParaRPr lang="en-GB" sz="2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46815" y="3702581"/>
            <a:ext cx="8790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2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Tuple</a:t>
            </a:r>
            <a:endParaRPr lang="en-GB" sz="2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61339" y="4324171"/>
            <a:ext cx="5581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2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Set</a:t>
            </a:r>
            <a:endParaRPr lang="en-GB" sz="2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26874" y="4945761"/>
            <a:ext cx="14302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2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Dictionary</a:t>
            </a:r>
            <a:endParaRPr lang="en-GB" sz="2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3361" y="5579941"/>
            <a:ext cx="9108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sz="2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String</a:t>
            </a:r>
            <a:endParaRPr lang="en-GB" sz="2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25902" y="3099178"/>
            <a:ext cx="67489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sz="2000" dirty="0" smtClean="0">
                <a:solidFill>
                  <a:srgbClr val="00B050"/>
                </a:solidFill>
                <a:latin typeface="Comfortaa" panose="020F0603070000060003" pitchFamily="34" charset="0"/>
              </a:rPr>
              <a:t>- Sequence of elements enclosed in square brackets : [ ]</a:t>
            </a:r>
            <a:endParaRPr lang="en-GB" sz="2000" dirty="0">
              <a:solidFill>
                <a:srgbClr val="00B050"/>
              </a:solidFill>
              <a:latin typeface="Comfortaa" panose="020F06030700000600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25902" y="3717238"/>
            <a:ext cx="61398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sz="2000" dirty="0" smtClean="0">
                <a:solidFill>
                  <a:srgbClr val="00B050"/>
                </a:solidFill>
                <a:latin typeface="Comfortaa" panose="020F0603070000060003" pitchFamily="34" charset="0"/>
              </a:rPr>
              <a:t>- Sequence of elements enclosed in </a:t>
            </a:r>
            <a:r>
              <a:rPr lang="en-IN" sz="2000" dirty="0" smtClean="0">
                <a:solidFill>
                  <a:srgbClr val="00B050"/>
                </a:solidFill>
                <a:latin typeface="Comfortaa" panose="020F0603070000060003" pitchFamily="34" charset="0"/>
              </a:rPr>
              <a:t>parenthesis </a:t>
            </a:r>
            <a:r>
              <a:rPr lang="en-GB" sz="2000" dirty="0" smtClean="0">
                <a:solidFill>
                  <a:srgbClr val="00B050"/>
                </a:solidFill>
                <a:latin typeface="Comfortaa" panose="020F0603070000060003" pitchFamily="34" charset="0"/>
              </a:rPr>
              <a:t>: ( )</a:t>
            </a:r>
            <a:endParaRPr lang="en-GB" sz="2000" dirty="0">
              <a:solidFill>
                <a:srgbClr val="00B050"/>
              </a:solidFill>
              <a:latin typeface="Comfortaa" panose="020F06030700000600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25902" y="4339559"/>
            <a:ext cx="63257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sz="2000" dirty="0" smtClean="0">
                <a:solidFill>
                  <a:srgbClr val="00B050"/>
                </a:solidFill>
                <a:latin typeface="Comfortaa" panose="020F0603070000060003" pitchFamily="34" charset="0"/>
              </a:rPr>
              <a:t>- Sequence of elements enclosed in </a:t>
            </a:r>
            <a:r>
              <a:rPr lang="en-IN" sz="2000" dirty="0" smtClean="0">
                <a:solidFill>
                  <a:srgbClr val="00B050"/>
                </a:solidFill>
                <a:latin typeface="Comfortaa" panose="020F0603070000060003" pitchFamily="34" charset="0"/>
              </a:rPr>
              <a:t>curly braces </a:t>
            </a:r>
            <a:r>
              <a:rPr lang="en-GB" sz="2000" dirty="0" smtClean="0">
                <a:solidFill>
                  <a:srgbClr val="00B050"/>
                </a:solidFill>
                <a:latin typeface="Comfortaa" panose="020F0603070000060003" pitchFamily="34" charset="0"/>
              </a:rPr>
              <a:t>: { }</a:t>
            </a:r>
            <a:endParaRPr lang="en-GB" sz="2000" dirty="0">
              <a:solidFill>
                <a:srgbClr val="00B050"/>
              </a:solidFill>
              <a:latin typeface="Comfortaa" panose="020F06030700000600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29869" y="4961149"/>
            <a:ext cx="9089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sz="2000" dirty="0" smtClean="0">
                <a:solidFill>
                  <a:srgbClr val="00B050"/>
                </a:solidFill>
                <a:latin typeface="Comfortaa" panose="020F0603070000060003" pitchFamily="34" charset="0"/>
              </a:rPr>
              <a:t>- Sequence of elements enclosed in </a:t>
            </a:r>
            <a:r>
              <a:rPr lang="en-IN" sz="2000" dirty="0" smtClean="0">
                <a:solidFill>
                  <a:srgbClr val="00B050"/>
                </a:solidFill>
                <a:latin typeface="Comfortaa" panose="020F0603070000060003" pitchFamily="34" charset="0"/>
              </a:rPr>
              <a:t>curly braces </a:t>
            </a:r>
            <a:r>
              <a:rPr lang="en-GB" sz="2000" dirty="0" smtClean="0">
                <a:solidFill>
                  <a:srgbClr val="00B050"/>
                </a:solidFill>
                <a:latin typeface="Comfortaa" panose="020F0603070000060003" pitchFamily="34" charset="0"/>
              </a:rPr>
              <a:t>: { } : </a:t>
            </a:r>
            <a:r>
              <a:rPr lang="en-GB" sz="2000" dirty="0" smtClean="0">
                <a:solidFill>
                  <a:srgbClr val="00B0F0"/>
                </a:solidFill>
                <a:latin typeface="Comfortaa" panose="020F0603070000060003" pitchFamily="34" charset="0"/>
              </a:rPr>
              <a:t>each element is a </a:t>
            </a:r>
            <a:r>
              <a:rPr lang="en-GB" sz="2000" b="1" u="sng" dirty="0" smtClean="0">
                <a:solidFill>
                  <a:srgbClr val="00B0F0"/>
                </a:solidFill>
                <a:latin typeface="Comfortaa" panose="020F0603070000060003" pitchFamily="34" charset="0"/>
              </a:rPr>
              <a:t>pair</a:t>
            </a:r>
            <a:endParaRPr lang="en-GB" sz="2000" b="1" u="sng" dirty="0">
              <a:solidFill>
                <a:srgbClr val="00B0F0"/>
              </a:solidFill>
              <a:latin typeface="Comfortaa" panose="020F06030700000600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83146" y="5598128"/>
            <a:ext cx="88809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sz="2000" dirty="0" smtClean="0">
                <a:solidFill>
                  <a:srgbClr val="00B050"/>
                </a:solidFill>
                <a:latin typeface="Comfortaa" panose="020F0603070000060003" pitchFamily="34" charset="0"/>
              </a:rPr>
              <a:t>- Sequence of characters, digits, or any symbols enclosed in </a:t>
            </a:r>
            <a:r>
              <a:rPr lang="en-IN" sz="2000" dirty="0" smtClean="0">
                <a:solidFill>
                  <a:srgbClr val="00B050"/>
                </a:solidFill>
                <a:latin typeface="Comfortaa" panose="020F0603070000060003" pitchFamily="34" charset="0"/>
              </a:rPr>
              <a:t>quotes </a:t>
            </a:r>
            <a:r>
              <a:rPr lang="en-GB" sz="2000" dirty="0" smtClean="0">
                <a:solidFill>
                  <a:srgbClr val="00B050"/>
                </a:solidFill>
                <a:latin typeface="Comfortaa" panose="020F0603070000060003" pitchFamily="34" charset="0"/>
              </a:rPr>
              <a:t>: “ ” | ‘ ‘</a:t>
            </a:r>
            <a:endParaRPr lang="en-GB" sz="2000" dirty="0">
              <a:solidFill>
                <a:srgbClr val="00B050"/>
              </a:solidFill>
              <a:latin typeface="Comfortaa" panose="020F06030700000600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082729"/>
            <a:ext cx="12192000" cy="4967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 smtClean="0">
                <a:latin typeface="Comfortaa" panose="020F0603070000060003" pitchFamily="34" charset="0"/>
              </a:rPr>
              <a:t>Elements of a sequence are separated by using comma and elements may of different data type</a:t>
            </a:r>
            <a:endParaRPr lang="en-GB" sz="2000" b="1" dirty="0">
              <a:latin typeface="Comfortaa" panose="020F0603070000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77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/>
      <p:bldP spid="16" grpId="0"/>
      <p:bldP spid="18" grpId="0" animBg="1"/>
      <p:bldP spid="27" grpId="0" animBg="1"/>
      <p:bldP spid="28" grpId="0" animBg="1"/>
      <p:bldP spid="23" grpId="0"/>
      <p:bldP spid="25" grpId="0"/>
      <p:bldP spid="12" grpId="0"/>
      <p:bldP spid="13" grpId="0"/>
      <p:bldP spid="14" grpId="0"/>
      <p:bldP spid="17" grpId="0"/>
      <p:bldP spid="20" grpId="0"/>
      <p:bldP spid="21" grpId="0"/>
      <p:bldP spid="22" grpId="0"/>
      <p:bldP spid="24" grpId="0"/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71492" y="296370"/>
            <a:ext cx="5854488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Understanding Slicing in Python</a:t>
            </a:r>
            <a:endParaRPr lang="en-GB" sz="3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59369" y="288677"/>
            <a:ext cx="65055" cy="523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32" y="191696"/>
            <a:ext cx="717177" cy="71717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775006" y="2659204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P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06773" y="2659203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Y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38540" y="2659204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T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670307" y="2659203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H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02074" y="2659203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O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33841" y="2659202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N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65608" y="2659203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197375" y="2659202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I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829142" y="2659203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460909" y="2659202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092676" y="2659203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E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724443" y="2659202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A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356210" y="2659202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987977" y="2659201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Y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75006" y="2254652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>
                <a:solidFill>
                  <a:srgbClr val="002060"/>
                </a:solidFill>
                <a:latin typeface="Comfortaa" panose="020F0603070000060003" pitchFamily="34" charset="0"/>
              </a:rPr>
              <a:t>0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406773" y="2254651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1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38540" y="2254652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2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670307" y="2254651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3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302074" y="2254651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4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933841" y="2254650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5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565608" y="2254651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6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197375" y="2254650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7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829142" y="2254651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8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460909" y="2254650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9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092676" y="2254651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10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724443" y="2254650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11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9356210" y="2254650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12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9987977" y="2254649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13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775006" y="3318680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-14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406773" y="3318679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-13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038540" y="3318680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-12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670307" y="3318679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-11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302074" y="3318679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-10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933841" y="3318678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-9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565608" y="3318679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-8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197375" y="3318678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-7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829142" y="3318679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-6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460909" y="3318678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-5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092676" y="3318679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-4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724443" y="3318678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-3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356210" y="3318678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-2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9987977" y="3318677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-1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176310" y="1214994"/>
            <a:ext cx="4246675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err="1">
                <a:solidFill>
                  <a:srgbClr val="C00000"/>
                </a:solidFill>
                <a:latin typeface="Comfortaa" panose="020F0603070000060003" pitchFamily="34" charset="0"/>
              </a:rPr>
              <a:t>s</a:t>
            </a:r>
            <a:r>
              <a:rPr lang="en-IN" sz="3200" b="1" dirty="0" err="1" smtClean="0">
                <a:solidFill>
                  <a:srgbClr val="C00000"/>
                </a:solidFill>
                <a:latin typeface="Comfortaa" panose="020F0603070000060003" pitchFamily="34" charset="0"/>
              </a:rPr>
              <a:t>tr</a:t>
            </a:r>
            <a:r>
              <a:rPr lang="en-IN" sz="32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 = “PYTHON IS EASY”</a:t>
            </a:r>
            <a:endParaRPr lang="en-GB" sz="32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59248" y="2659199"/>
            <a:ext cx="702436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err="1" smtClean="0">
                <a:solidFill>
                  <a:srgbClr val="00B050"/>
                </a:solidFill>
                <a:latin typeface="Comfortaa" panose="020F0603070000060003" pitchFamily="34" charset="0"/>
              </a:rPr>
              <a:t>str</a:t>
            </a:r>
            <a:endParaRPr lang="en-GB" sz="3200" b="1" dirty="0">
              <a:solidFill>
                <a:srgbClr val="00B050"/>
              </a:solidFill>
              <a:latin typeface="Comfortaa" panose="020F0603070000060003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066731" y="4068271"/>
            <a:ext cx="3629520" cy="1154162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7200" b="1" dirty="0" err="1">
                <a:solidFill>
                  <a:srgbClr val="002060"/>
                </a:solidFill>
                <a:latin typeface="Comfortaa" panose="020F0603070000060003" pitchFamily="34" charset="0"/>
              </a:rPr>
              <a:t>s</a:t>
            </a:r>
            <a:r>
              <a:rPr lang="en-IN" sz="72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tr</a:t>
            </a:r>
            <a:r>
              <a:rPr lang="en-IN" sz="7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[2 : 8]</a:t>
            </a:r>
            <a:endParaRPr lang="en-GB" sz="7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247465" y="1953749"/>
            <a:ext cx="242047" cy="242047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/>
          <p:cNvSpPr/>
          <p:nvPr/>
        </p:nvSpPr>
        <p:spPr>
          <a:xfrm flipV="1">
            <a:off x="3038540" y="2254648"/>
            <a:ext cx="3777280" cy="1440866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/>
          <p:cNvSpPr/>
          <p:nvPr/>
        </p:nvSpPr>
        <p:spPr>
          <a:xfrm>
            <a:off x="6392234" y="1953749"/>
            <a:ext cx="242047" cy="242047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4954176" y="5968791"/>
            <a:ext cx="2111475" cy="815608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5000" b="1" dirty="0" smtClean="0">
                <a:solidFill>
                  <a:srgbClr val="3399FF"/>
                </a:solidFill>
                <a:latin typeface="Comfortaa" panose="020F0603070000060003" pitchFamily="34" charset="0"/>
              </a:rPr>
              <a:t>THON I</a:t>
            </a:r>
            <a:endParaRPr lang="en-GB" sz="5000" b="1" dirty="0">
              <a:solidFill>
                <a:srgbClr val="3399FF"/>
              </a:solidFill>
              <a:latin typeface="Comfortaa" panose="020F0603070000060003" pitchFamily="34" charset="0"/>
            </a:endParaRPr>
          </a:p>
        </p:txBody>
      </p:sp>
      <p:sp>
        <p:nvSpPr>
          <p:cNvPr id="73" name="Down Arrow 72"/>
          <p:cNvSpPr/>
          <p:nvPr/>
        </p:nvSpPr>
        <p:spPr>
          <a:xfrm>
            <a:off x="5627594" y="5222433"/>
            <a:ext cx="764640" cy="746358"/>
          </a:xfrm>
          <a:prstGeom prst="downArrow">
            <a:avLst/>
          </a:prstGeom>
          <a:gradFill flip="none" rotWithShape="1">
            <a:gsLst>
              <a:gs pos="0">
                <a:srgbClr val="002060"/>
              </a:gs>
              <a:gs pos="50000">
                <a:srgbClr val="00B0F0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00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/>
      <p:bldP spid="61" grpId="0"/>
      <p:bldP spid="62" grpId="0"/>
      <p:bldP spid="10" grpId="0" animBg="1"/>
      <p:bldP spid="71" grpId="0" animBg="1"/>
      <p:bldP spid="68" grpId="0" animBg="1"/>
      <p:bldP spid="72" grpId="0"/>
      <p:bldP spid="7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71492" y="296370"/>
            <a:ext cx="5854488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Understanding Slicing in Python</a:t>
            </a:r>
            <a:endParaRPr lang="en-GB" sz="3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59369" y="288677"/>
            <a:ext cx="65055" cy="523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32" y="191696"/>
            <a:ext cx="717177" cy="71717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775006" y="2659204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P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06773" y="2659203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Y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38540" y="2659204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T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670307" y="2659203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H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02074" y="2659203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O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33841" y="2659202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N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65608" y="2659203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197375" y="2659202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I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829142" y="2659203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460909" y="2659202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092676" y="2659203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E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724443" y="2659202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A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356210" y="2659202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987977" y="2659201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Y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75006" y="2254652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>
                <a:solidFill>
                  <a:srgbClr val="002060"/>
                </a:solidFill>
                <a:latin typeface="Comfortaa" panose="020F0603070000060003" pitchFamily="34" charset="0"/>
              </a:rPr>
              <a:t>0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406773" y="2254651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1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38540" y="2254652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2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670307" y="2254651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3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302074" y="2254651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4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933841" y="2254650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5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565608" y="2254651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6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197375" y="2254650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7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829142" y="2254651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8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460909" y="2254650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9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092676" y="2254651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10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724443" y="2254650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11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9356210" y="2254650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12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9987977" y="2254649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13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775006" y="3318680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-14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406773" y="3318679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-13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038540" y="3318680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-12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670307" y="3318679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-11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302074" y="3318679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-10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933841" y="3318678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-9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565608" y="3318679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-8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197375" y="3318678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-7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829142" y="3318679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-6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460909" y="3318678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-5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092676" y="3318679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-4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724443" y="3318678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-3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356210" y="3318678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-2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9987977" y="3318677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-1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176310" y="1214994"/>
            <a:ext cx="4246675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err="1">
                <a:solidFill>
                  <a:srgbClr val="C00000"/>
                </a:solidFill>
                <a:latin typeface="Comfortaa" panose="020F0603070000060003" pitchFamily="34" charset="0"/>
              </a:rPr>
              <a:t>s</a:t>
            </a:r>
            <a:r>
              <a:rPr lang="en-IN" sz="3200" b="1" dirty="0" err="1" smtClean="0">
                <a:solidFill>
                  <a:srgbClr val="C00000"/>
                </a:solidFill>
                <a:latin typeface="Comfortaa" panose="020F0603070000060003" pitchFamily="34" charset="0"/>
              </a:rPr>
              <a:t>tr</a:t>
            </a:r>
            <a:r>
              <a:rPr lang="en-IN" sz="32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 = “PYTHON IS EASY”</a:t>
            </a:r>
            <a:endParaRPr lang="en-GB" sz="32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59248" y="2659199"/>
            <a:ext cx="702436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err="1" smtClean="0">
                <a:solidFill>
                  <a:srgbClr val="00B050"/>
                </a:solidFill>
                <a:latin typeface="Comfortaa" panose="020F0603070000060003" pitchFamily="34" charset="0"/>
              </a:rPr>
              <a:t>str</a:t>
            </a:r>
            <a:endParaRPr lang="en-GB" sz="3200" b="1" dirty="0">
              <a:solidFill>
                <a:srgbClr val="00B050"/>
              </a:solidFill>
              <a:latin typeface="Comfortaa" panose="020F0603070000060003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066731" y="4068271"/>
            <a:ext cx="4294765" cy="1154162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7200" b="1" dirty="0" err="1">
                <a:solidFill>
                  <a:srgbClr val="002060"/>
                </a:solidFill>
                <a:latin typeface="Comfortaa" panose="020F0603070000060003" pitchFamily="34" charset="0"/>
              </a:rPr>
              <a:t>s</a:t>
            </a:r>
            <a:r>
              <a:rPr lang="en-IN" sz="72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tr</a:t>
            </a:r>
            <a:r>
              <a:rPr lang="en-IN" sz="7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[-11 : -5]</a:t>
            </a:r>
            <a:endParaRPr lang="en-GB" sz="7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892922" y="3728766"/>
            <a:ext cx="242047" cy="242047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3683629" y="2254650"/>
            <a:ext cx="3763958" cy="1440865"/>
          </a:xfrm>
          <a:prstGeom prst="rect">
            <a:avLst/>
          </a:pr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/>
          <p:cNvSpPr/>
          <p:nvPr/>
        </p:nvSpPr>
        <p:spPr>
          <a:xfrm>
            <a:off x="7037691" y="3728766"/>
            <a:ext cx="242047" cy="242047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5204863" y="5968791"/>
            <a:ext cx="2018501" cy="815608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5000" b="1" dirty="0" smtClean="0">
                <a:solidFill>
                  <a:srgbClr val="3399FF"/>
                </a:solidFill>
                <a:latin typeface="Comfortaa" panose="020F0603070000060003" pitchFamily="34" charset="0"/>
              </a:rPr>
              <a:t>HON IS</a:t>
            </a:r>
            <a:endParaRPr lang="en-GB" sz="5000" b="1" dirty="0">
              <a:solidFill>
                <a:srgbClr val="3399FF"/>
              </a:solidFill>
              <a:latin typeface="Comfortaa" panose="020F0603070000060003" pitchFamily="34" charset="0"/>
            </a:endParaRPr>
          </a:p>
        </p:txBody>
      </p:sp>
      <p:sp>
        <p:nvSpPr>
          <p:cNvPr id="73" name="Down Arrow 72"/>
          <p:cNvSpPr/>
          <p:nvPr/>
        </p:nvSpPr>
        <p:spPr>
          <a:xfrm>
            <a:off x="5831793" y="5222433"/>
            <a:ext cx="764640" cy="746358"/>
          </a:xfrm>
          <a:prstGeom prst="downArrow">
            <a:avLst/>
          </a:prstGeom>
          <a:gradFill flip="none" rotWithShape="1">
            <a:gsLst>
              <a:gs pos="0">
                <a:srgbClr val="002060"/>
              </a:gs>
              <a:gs pos="50000">
                <a:srgbClr val="00B0F0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47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10" grpId="0" animBg="1"/>
      <p:bldP spid="71" grpId="0" animBg="1"/>
      <p:bldP spid="68" grpId="0" animBg="1"/>
      <p:bldP spid="72" grpId="0"/>
      <p:bldP spid="7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71492" y="296370"/>
            <a:ext cx="5854488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Understanding Slicing in Python</a:t>
            </a:r>
            <a:endParaRPr lang="en-GB" sz="3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59369" y="288677"/>
            <a:ext cx="65055" cy="523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32" y="191696"/>
            <a:ext cx="717177" cy="71717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775006" y="2659204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P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06773" y="2659203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Y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38540" y="2659204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T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670307" y="2659203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H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02074" y="2659203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O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33841" y="2659202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N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65608" y="2659203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197375" y="2659202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I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829142" y="2659203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460909" y="2659202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092676" y="2659203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E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724443" y="2659202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A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356210" y="2659202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987977" y="2659201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Y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75006" y="2254652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>
                <a:solidFill>
                  <a:srgbClr val="002060"/>
                </a:solidFill>
                <a:latin typeface="Comfortaa" panose="020F0603070000060003" pitchFamily="34" charset="0"/>
              </a:rPr>
              <a:t>0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406773" y="2254651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1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38540" y="2254652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2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670307" y="2254651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3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302074" y="2254651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4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933841" y="2254650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5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565608" y="2254651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6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197375" y="2254650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7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829142" y="2254651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8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460909" y="2254650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9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092676" y="2254651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10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724443" y="2254650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11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9356210" y="2254650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12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9987977" y="2254649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13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775006" y="3318680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-14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406773" y="3318679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-13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038540" y="3318680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-12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670307" y="3318679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-11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302074" y="3318679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-10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933841" y="3318678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-9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565608" y="3318679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-8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197375" y="3318678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-7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829142" y="3318679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-6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460909" y="3318678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-5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092676" y="3318679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-4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724443" y="3318678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-3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356210" y="3318678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-2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9987977" y="3318677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-1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176310" y="1214994"/>
            <a:ext cx="4246675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err="1">
                <a:solidFill>
                  <a:srgbClr val="C00000"/>
                </a:solidFill>
                <a:latin typeface="Comfortaa" panose="020F0603070000060003" pitchFamily="34" charset="0"/>
              </a:rPr>
              <a:t>s</a:t>
            </a:r>
            <a:r>
              <a:rPr lang="en-IN" sz="3200" b="1" dirty="0" err="1" smtClean="0">
                <a:solidFill>
                  <a:srgbClr val="C00000"/>
                </a:solidFill>
                <a:latin typeface="Comfortaa" panose="020F0603070000060003" pitchFamily="34" charset="0"/>
              </a:rPr>
              <a:t>tr</a:t>
            </a:r>
            <a:r>
              <a:rPr lang="en-IN" sz="32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 = “PYTHON IS EASY”</a:t>
            </a:r>
            <a:endParaRPr lang="en-GB" sz="32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59248" y="2659199"/>
            <a:ext cx="702436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err="1" smtClean="0">
                <a:solidFill>
                  <a:srgbClr val="00B050"/>
                </a:solidFill>
                <a:latin typeface="Comfortaa" panose="020F0603070000060003" pitchFamily="34" charset="0"/>
              </a:rPr>
              <a:t>str</a:t>
            </a:r>
            <a:endParaRPr lang="en-GB" sz="3200" b="1" dirty="0">
              <a:solidFill>
                <a:srgbClr val="00B050"/>
              </a:solidFill>
              <a:latin typeface="Comfortaa" panose="020F0603070000060003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066731" y="4068271"/>
            <a:ext cx="3943708" cy="1154162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72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str</a:t>
            </a:r>
            <a:r>
              <a:rPr lang="en-IN" sz="7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[7 : -3]</a:t>
            </a:r>
            <a:endParaRPr lang="en-GB" sz="7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373914" y="1994089"/>
            <a:ext cx="242047" cy="242047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6210697" y="2254649"/>
            <a:ext cx="2500424" cy="1440866"/>
          </a:xfrm>
          <a:prstGeom prst="rect">
            <a:avLst/>
          </a:prstGeom>
          <a:solidFill>
            <a:schemeClr val="tx1">
              <a:alpha val="2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/>
          <p:cNvSpPr/>
          <p:nvPr/>
        </p:nvSpPr>
        <p:spPr>
          <a:xfrm>
            <a:off x="8342066" y="3748924"/>
            <a:ext cx="242047" cy="242047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5482183" y="5968791"/>
            <a:ext cx="1112805" cy="815608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5000" b="1" dirty="0" smtClean="0">
                <a:solidFill>
                  <a:srgbClr val="3399FF"/>
                </a:solidFill>
                <a:latin typeface="Comfortaa" panose="020F0603070000060003" pitchFamily="34" charset="0"/>
              </a:rPr>
              <a:t>IS E</a:t>
            </a:r>
            <a:endParaRPr lang="en-GB" sz="5000" b="1" dirty="0">
              <a:solidFill>
                <a:srgbClr val="3399FF"/>
              </a:solidFill>
              <a:latin typeface="Comfortaa" panose="020F0603070000060003" pitchFamily="34" charset="0"/>
            </a:endParaRPr>
          </a:p>
        </p:txBody>
      </p:sp>
      <p:sp>
        <p:nvSpPr>
          <p:cNvPr id="73" name="Down Arrow 72"/>
          <p:cNvSpPr/>
          <p:nvPr/>
        </p:nvSpPr>
        <p:spPr>
          <a:xfrm>
            <a:off x="5656265" y="5222433"/>
            <a:ext cx="764640" cy="746358"/>
          </a:xfrm>
          <a:prstGeom prst="downArrow">
            <a:avLst/>
          </a:prstGeom>
          <a:gradFill flip="none" rotWithShape="1">
            <a:gsLst>
              <a:gs pos="0">
                <a:srgbClr val="002060"/>
              </a:gs>
              <a:gs pos="50000">
                <a:srgbClr val="00B0F0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48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10" grpId="0" animBg="1"/>
      <p:bldP spid="71" grpId="0" animBg="1"/>
      <p:bldP spid="68" grpId="0" animBg="1"/>
      <p:bldP spid="72" grpId="0"/>
      <p:bldP spid="7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71492" y="296370"/>
            <a:ext cx="5854488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Understanding Slicing in Python</a:t>
            </a:r>
            <a:endParaRPr lang="en-GB" sz="3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59369" y="288677"/>
            <a:ext cx="65055" cy="523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32" y="191696"/>
            <a:ext cx="717177" cy="71717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775006" y="2659204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P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06773" y="2659203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Y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38540" y="2659204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T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670307" y="2659203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H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02074" y="2659203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O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33841" y="2659202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N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65608" y="2659203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197375" y="2659202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I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829142" y="2659203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460909" y="2659202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092676" y="2659203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E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724443" y="2659202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A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356210" y="2659202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987977" y="2659201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Y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75006" y="2254652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>
                <a:solidFill>
                  <a:srgbClr val="002060"/>
                </a:solidFill>
                <a:latin typeface="Comfortaa" panose="020F0603070000060003" pitchFamily="34" charset="0"/>
              </a:rPr>
              <a:t>0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406773" y="2254651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1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38540" y="2254652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2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670307" y="2254651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3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302074" y="2254651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4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933841" y="2254650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5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565608" y="2254651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6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197375" y="2254650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7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829142" y="2254651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8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460909" y="2254650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9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092676" y="2254651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10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724443" y="2254650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11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9356210" y="2254650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12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9987977" y="2254649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13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775006" y="3318680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-14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406773" y="3318679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-13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038540" y="3318680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-12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670307" y="3318679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-11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302074" y="3318679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-10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933841" y="3318678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-9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565608" y="3318679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-8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197375" y="3318678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-7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829142" y="3318679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-6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460909" y="3318678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-5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092676" y="3318679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-4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724443" y="3318678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-3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356210" y="3318678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-2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9987977" y="3318677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-1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176310" y="1214994"/>
            <a:ext cx="4246675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err="1">
                <a:solidFill>
                  <a:srgbClr val="C00000"/>
                </a:solidFill>
                <a:latin typeface="Comfortaa" panose="020F0603070000060003" pitchFamily="34" charset="0"/>
              </a:rPr>
              <a:t>s</a:t>
            </a:r>
            <a:r>
              <a:rPr lang="en-IN" sz="3200" b="1" dirty="0" err="1" smtClean="0">
                <a:solidFill>
                  <a:srgbClr val="C00000"/>
                </a:solidFill>
                <a:latin typeface="Comfortaa" panose="020F0603070000060003" pitchFamily="34" charset="0"/>
              </a:rPr>
              <a:t>tr</a:t>
            </a:r>
            <a:r>
              <a:rPr lang="en-IN" sz="32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 = “PYTHON IS EASY”</a:t>
            </a:r>
            <a:endParaRPr lang="en-GB" sz="32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59248" y="2659199"/>
            <a:ext cx="702436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err="1" smtClean="0">
                <a:solidFill>
                  <a:srgbClr val="00B050"/>
                </a:solidFill>
                <a:latin typeface="Comfortaa" panose="020F0603070000060003" pitchFamily="34" charset="0"/>
              </a:rPr>
              <a:t>str</a:t>
            </a:r>
            <a:endParaRPr lang="en-GB" sz="3200" b="1" dirty="0">
              <a:solidFill>
                <a:srgbClr val="00B050"/>
              </a:solidFill>
              <a:latin typeface="Comfortaa" panose="020F0603070000060003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623818" y="4068271"/>
            <a:ext cx="4596130" cy="1154162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72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str</a:t>
            </a:r>
            <a:r>
              <a:rPr lang="en-IN" sz="7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[2 : 9 : 1]</a:t>
            </a:r>
            <a:endParaRPr lang="en-GB" sz="7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240173" y="1994089"/>
            <a:ext cx="242047" cy="242047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3051863" y="2254649"/>
            <a:ext cx="4409046" cy="1440866"/>
          </a:xfrm>
          <a:prstGeom prst="rect">
            <a:avLst/>
          </a:prstGeom>
          <a:solidFill>
            <a:schemeClr val="tx1">
              <a:alpha val="2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/>
          <p:cNvSpPr/>
          <p:nvPr/>
        </p:nvSpPr>
        <p:spPr>
          <a:xfrm>
            <a:off x="7013313" y="1986792"/>
            <a:ext cx="242047" cy="242047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4726684" y="5968791"/>
            <a:ext cx="2390398" cy="815608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5000" b="1" dirty="0" smtClean="0">
                <a:solidFill>
                  <a:srgbClr val="3399FF"/>
                </a:solidFill>
                <a:latin typeface="Comfortaa" panose="020F0603070000060003" pitchFamily="34" charset="0"/>
              </a:rPr>
              <a:t>THON IS</a:t>
            </a:r>
            <a:endParaRPr lang="en-GB" sz="5000" b="1" dirty="0">
              <a:solidFill>
                <a:srgbClr val="3399FF"/>
              </a:solidFill>
              <a:latin typeface="Comfortaa" panose="020F0603070000060003" pitchFamily="34" charset="0"/>
            </a:endParaRPr>
          </a:p>
        </p:txBody>
      </p:sp>
      <p:sp>
        <p:nvSpPr>
          <p:cNvPr id="73" name="Down Arrow 72"/>
          <p:cNvSpPr/>
          <p:nvPr/>
        </p:nvSpPr>
        <p:spPr>
          <a:xfrm>
            <a:off x="5539563" y="5222433"/>
            <a:ext cx="764640" cy="746358"/>
          </a:xfrm>
          <a:prstGeom prst="downArrow">
            <a:avLst/>
          </a:prstGeom>
          <a:gradFill flip="none" rotWithShape="1">
            <a:gsLst>
              <a:gs pos="0">
                <a:srgbClr val="002060"/>
              </a:gs>
              <a:gs pos="50000">
                <a:srgbClr val="00B0F0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3922317" y="2029041"/>
            <a:ext cx="173434" cy="17343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4553250" y="2029041"/>
            <a:ext cx="173434" cy="17343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/>
          <p:cNvSpPr/>
          <p:nvPr/>
        </p:nvSpPr>
        <p:spPr>
          <a:xfrm>
            <a:off x="5184183" y="2029041"/>
            <a:ext cx="173434" cy="17343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/>
          <p:cNvSpPr/>
          <p:nvPr/>
        </p:nvSpPr>
        <p:spPr>
          <a:xfrm>
            <a:off x="5801991" y="2029041"/>
            <a:ext cx="173434" cy="17343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/>
          <p:cNvSpPr/>
          <p:nvPr/>
        </p:nvSpPr>
        <p:spPr>
          <a:xfrm>
            <a:off x="6438619" y="2029041"/>
            <a:ext cx="173434" cy="17343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78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10" grpId="0" animBg="1"/>
      <p:bldP spid="71" grpId="0" animBg="1"/>
      <p:bldP spid="68" grpId="0" animBg="1"/>
      <p:bldP spid="72" grpId="0"/>
      <p:bldP spid="73" grpId="0" animBg="1"/>
      <p:bldP spid="63" grpId="0" animBg="1"/>
      <p:bldP spid="64" grpId="0" animBg="1"/>
      <p:bldP spid="65" grpId="0" animBg="1"/>
      <p:bldP spid="66" grpId="0" animBg="1"/>
      <p:bldP spid="6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71492" y="296370"/>
            <a:ext cx="5854488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Understanding Slicing in Python</a:t>
            </a:r>
            <a:endParaRPr lang="en-GB" sz="3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59369" y="288677"/>
            <a:ext cx="65055" cy="523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32" y="191696"/>
            <a:ext cx="717177" cy="71717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775006" y="2659204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P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06773" y="2659203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Y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38540" y="2659204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T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670307" y="2659203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H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02074" y="2659203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O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33841" y="2659202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N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65608" y="2659203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197375" y="2659202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I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829142" y="2659203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460909" y="2659202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092676" y="2659203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E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724443" y="2659202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A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356210" y="2659202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987977" y="2659201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Y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75006" y="2254652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>
                <a:solidFill>
                  <a:srgbClr val="002060"/>
                </a:solidFill>
                <a:latin typeface="Comfortaa" panose="020F0603070000060003" pitchFamily="34" charset="0"/>
              </a:rPr>
              <a:t>0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406773" y="2254651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1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38540" y="2254652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2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670307" y="2254651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3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302074" y="2254651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4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933841" y="2254650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5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565608" y="2254651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6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197375" y="2254650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7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829142" y="2254651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8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460909" y="2254650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9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092676" y="2254651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10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724443" y="2254650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11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9356210" y="2254650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12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9987977" y="2254649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13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775006" y="3318680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-14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406773" y="3318679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-13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038540" y="3318680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-12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670307" y="3318679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-11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302074" y="3318679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-10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933841" y="3318678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-9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565608" y="3318679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-8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197375" y="3318678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-7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829142" y="3318679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-6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460909" y="3318678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-5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092676" y="3318679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-4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724443" y="3318678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-3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356210" y="3318678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-2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9987977" y="3318677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-1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176310" y="1214994"/>
            <a:ext cx="4246675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err="1">
                <a:solidFill>
                  <a:srgbClr val="C00000"/>
                </a:solidFill>
                <a:latin typeface="Comfortaa" panose="020F0603070000060003" pitchFamily="34" charset="0"/>
              </a:rPr>
              <a:t>s</a:t>
            </a:r>
            <a:r>
              <a:rPr lang="en-IN" sz="3200" b="1" dirty="0" err="1" smtClean="0">
                <a:solidFill>
                  <a:srgbClr val="C00000"/>
                </a:solidFill>
                <a:latin typeface="Comfortaa" panose="020F0603070000060003" pitchFamily="34" charset="0"/>
              </a:rPr>
              <a:t>tr</a:t>
            </a:r>
            <a:r>
              <a:rPr lang="en-IN" sz="32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 = “PYTHON IS EASY”</a:t>
            </a:r>
            <a:endParaRPr lang="en-GB" sz="32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59248" y="2659199"/>
            <a:ext cx="702436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err="1" smtClean="0">
                <a:solidFill>
                  <a:srgbClr val="00B050"/>
                </a:solidFill>
                <a:latin typeface="Comfortaa" panose="020F0603070000060003" pitchFamily="34" charset="0"/>
              </a:rPr>
              <a:t>str</a:t>
            </a:r>
            <a:endParaRPr lang="en-GB" sz="3200" b="1" dirty="0">
              <a:solidFill>
                <a:srgbClr val="00B050"/>
              </a:solidFill>
              <a:latin typeface="Comfortaa" panose="020F0603070000060003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439960" y="4068271"/>
            <a:ext cx="4897495" cy="1154162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72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str</a:t>
            </a:r>
            <a:r>
              <a:rPr lang="en-IN" sz="7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[8 : 1 : -1]</a:t>
            </a:r>
            <a:endParaRPr lang="en-GB" sz="7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240173" y="1994089"/>
            <a:ext cx="242047" cy="242047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3051863" y="2254649"/>
            <a:ext cx="4409046" cy="1440866"/>
          </a:xfrm>
          <a:prstGeom prst="rect">
            <a:avLst/>
          </a:prstGeom>
          <a:solidFill>
            <a:schemeClr val="tx1">
              <a:alpha val="2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/>
          <p:cNvSpPr/>
          <p:nvPr/>
        </p:nvSpPr>
        <p:spPr>
          <a:xfrm>
            <a:off x="7013313" y="1986792"/>
            <a:ext cx="242047" cy="242047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4650477" y="5968791"/>
            <a:ext cx="2549096" cy="815608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5000" b="1" dirty="0" smtClean="0">
                <a:solidFill>
                  <a:srgbClr val="3399FF"/>
                </a:solidFill>
                <a:latin typeface="Comfortaa" panose="020F0603070000060003" pitchFamily="34" charset="0"/>
              </a:rPr>
              <a:t>SI  NOHT</a:t>
            </a:r>
            <a:endParaRPr lang="en-GB" sz="5000" b="1" dirty="0">
              <a:solidFill>
                <a:srgbClr val="3399FF"/>
              </a:solidFill>
              <a:latin typeface="Comfortaa" panose="020F0603070000060003" pitchFamily="34" charset="0"/>
            </a:endParaRPr>
          </a:p>
        </p:txBody>
      </p:sp>
      <p:sp>
        <p:nvSpPr>
          <p:cNvPr id="73" name="Down Arrow 72"/>
          <p:cNvSpPr/>
          <p:nvPr/>
        </p:nvSpPr>
        <p:spPr>
          <a:xfrm>
            <a:off x="5539563" y="5222433"/>
            <a:ext cx="764640" cy="746358"/>
          </a:xfrm>
          <a:prstGeom prst="downArrow">
            <a:avLst/>
          </a:prstGeom>
          <a:gradFill flip="none" rotWithShape="1">
            <a:gsLst>
              <a:gs pos="0">
                <a:srgbClr val="002060"/>
              </a:gs>
              <a:gs pos="50000">
                <a:srgbClr val="00B0F0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3922317" y="2029041"/>
            <a:ext cx="173434" cy="17343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4553250" y="2029041"/>
            <a:ext cx="173434" cy="17343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/>
          <p:cNvSpPr/>
          <p:nvPr/>
        </p:nvSpPr>
        <p:spPr>
          <a:xfrm>
            <a:off x="5184183" y="2029041"/>
            <a:ext cx="173434" cy="17343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/>
          <p:cNvSpPr/>
          <p:nvPr/>
        </p:nvSpPr>
        <p:spPr>
          <a:xfrm>
            <a:off x="5801991" y="2029041"/>
            <a:ext cx="173434" cy="17343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/>
          <p:cNvSpPr/>
          <p:nvPr/>
        </p:nvSpPr>
        <p:spPr>
          <a:xfrm>
            <a:off x="6438619" y="2029041"/>
            <a:ext cx="173434" cy="17343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67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10" grpId="0" animBg="1"/>
      <p:bldP spid="71" grpId="0" animBg="1"/>
      <p:bldP spid="68" grpId="0" animBg="1"/>
      <p:bldP spid="72" grpId="0"/>
      <p:bldP spid="73" grpId="0" animBg="1"/>
      <p:bldP spid="63" grpId="0" animBg="1"/>
      <p:bldP spid="64" grpId="0" animBg="1"/>
      <p:bldP spid="65" grpId="0" animBg="1"/>
      <p:bldP spid="66" grpId="0" animBg="1"/>
      <p:bldP spid="6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71492" y="296370"/>
            <a:ext cx="5854488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Understanding Slicing in Python</a:t>
            </a:r>
            <a:endParaRPr lang="en-GB" sz="3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59369" y="288677"/>
            <a:ext cx="65055" cy="523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32" y="191696"/>
            <a:ext cx="717177" cy="71717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775006" y="2659204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P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06773" y="2659203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Y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38540" y="2659204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T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670307" y="2659203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H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02074" y="2659203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O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33841" y="2659202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N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65608" y="2659203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197375" y="2659202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I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829142" y="2659203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460909" y="2659202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092676" y="2659203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E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724443" y="2659202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A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356210" y="2659202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987977" y="2659201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Y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75006" y="2254652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>
                <a:solidFill>
                  <a:srgbClr val="002060"/>
                </a:solidFill>
                <a:latin typeface="Comfortaa" panose="020F0603070000060003" pitchFamily="34" charset="0"/>
              </a:rPr>
              <a:t>0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406773" y="2254651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1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38540" y="2254652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2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670307" y="2254651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3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302074" y="2254651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4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933841" y="2254650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5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565608" y="2254651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6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197375" y="2254650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7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829142" y="2254651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8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460909" y="2254650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9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092676" y="2254651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10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724443" y="2254650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11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9356210" y="2254650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12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9987977" y="2254649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13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775006" y="3318680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-14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406773" y="3318679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-13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038540" y="3318680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-12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670307" y="3318679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-11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302074" y="3318679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-10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933841" y="3318678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-9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565608" y="3318679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-8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197375" y="3318678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-7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829142" y="3318679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-6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460909" y="3318678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-5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092676" y="3318679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-4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724443" y="3318678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-3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356210" y="3318678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-2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9987977" y="3318677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-1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176310" y="1214994"/>
            <a:ext cx="4246675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err="1">
                <a:solidFill>
                  <a:srgbClr val="C00000"/>
                </a:solidFill>
                <a:latin typeface="Comfortaa" panose="020F0603070000060003" pitchFamily="34" charset="0"/>
              </a:rPr>
              <a:t>s</a:t>
            </a:r>
            <a:r>
              <a:rPr lang="en-IN" sz="3200" b="1" dirty="0" err="1" smtClean="0">
                <a:solidFill>
                  <a:srgbClr val="C00000"/>
                </a:solidFill>
                <a:latin typeface="Comfortaa" panose="020F0603070000060003" pitchFamily="34" charset="0"/>
              </a:rPr>
              <a:t>tr</a:t>
            </a:r>
            <a:r>
              <a:rPr lang="en-IN" sz="32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 = “PYTHON IS EASY”</a:t>
            </a:r>
            <a:endParaRPr lang="en-GB" sz="32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59248" y="2659199"/>
            <a:ext cx="702436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err="1" smtClean="0">
                <a:solidFill>
                  <a:srgbClr val="00B050"/>
                </a:solidFill>
                <a:latin typeface="Comfortaa" panose="020F0603070000060003" pitchFamily="34" charset="0"/>
              </a:rPr>
              <a:t>str</a:t>
            </a:r>
            <a:endParaRPr lang="en-GB" sz="3200" b="1" dirty="0">
              <a:solidFill>
                <a:srgbClr val="00B050"/>
              </a:solidFill>
              <a:latin typeface="Comfortaa" panose="020F0603070000060003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528564" y="4068271"/>
            <a:ext cx="4780476" cy="1154162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72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str</a:t>
            </a:r>
            <a:r>
              <a:rPr lang="en-IN" sz="7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[2 : 9 : 2]</a:t>
            </a:r>
            <a:endParaRPr lang="en-GB" sz="7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240173" y="1994089"/>
            <a:ext cx="242047" cy="242047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3051863" y="2254649"/>
            <a:ext cx="4409046" cy="1440866"/>
          </a:xfrm>
          <a:prstGeom prst="rect">
            <a:avLst/>
          </a:prstGeom>
          <a:solidFill>
            <a:schemeClr val="tx1">
              <a:alpha val="2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/>
          <p:cNvSpPr/>
          <p:nvPr/>
        </p:nvSpPr>
        <p:spPr>
          <a:xfrm>
            <a:off x="7013313" y="1986792"/>
            <a:ext cx="242047" cy="242047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5131503" y="5968791"/>
            <a:ext cx="1593706" cy="815608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5000" b="1" dirty="0" smtClean="0">
                <a:solidFill>
                  <a:srgbClr val="3399FF"/>
                </a:solidFill>
                <a:latin typeface="Comfortaa" panose="020F0603070000060003" pitchFamily="34" charset="0"/>
              </a:rPr>
              <a:t>TO  S</a:t>
            </a:r>
            <a:endParaRPr lang="en-GB" sz="5000" b="1" dirty="0">
              <a:solidFill>
                <a:srgbClr val="3399FF"/>
              </a:solidFill>
              <a:latin typeface="Comfortaa" panose="020F0603070000060003" pitchFamily="34" charset="0"/>
            </a:endParaRPr>
          </a:p>
        </p:txBody>
      </p:sp>
      <p:sp>
        <p:nvSpPr>
          <p:cNvPr id="73" name="Down Arrow 72"/>
          <p:cNvSpPr/>
          <p:nvPr/>
        </p:nvSpPr>
        <p:spPr>
          <a:xfrm>
            <a:off x="5539563" y="5222433"/>
            <a:ext cx="764640" cy="746358"/>
          </a:xfrm>
          <a:prstGeom prst="downArrow">
            <a:avLst/>
          </a:prstGeom>
          <a:gradFill flip="none" rotWithShape="1">
            <a:gsLst>
              <a:gs pos="0">
                <a:srgbClr val="002060"/>
              </a:gs>
              <a:gs pos="50000">
                <a:srgbClr val="00B0F0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4553250" y="2029041"/>
            <a:ext cx="173434" cy="17343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/>
          <p:cNvSpPr/>
          <p:nvPr/>
        </p:nvSpPr>
        <p:spPr>
          <a:xfrm>
            <a:off x="5801991" y="2029041"/>
            <a:ext cx="173434" cy="17343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88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10" grpId="0" animBg="1"/>
      <p:bldP spid="71" grpId="0" animBg="1"/>
      <p:bldP spid="68" grpId="0" animBg="1"/>
      <p:bldP spid="72" grpId="0"/>
      <p:bldP spid="73" grpId="0" animBg="1"/>
      <p:bldP spid="64" grpId="0" animBg="1"/>
      <p:bldP spid="6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471492" y="296370"/>
            <a:ext cx="5854488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Understanding Slicing in Python</a:t>
            </a:r>
            <a:endParaRPr lang="en-GB" sz="3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59369" y="288677"/>
            <a:ext cx="65055" cy="523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32" y="191696"/>
            <a:ext cx="717177" cy="71717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775006" y="2659204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P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06773" y="2659203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Y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38540" y="2659204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T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670307" y="2659203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H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02074" y="2659203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O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33841" y="2659202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N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65608" y="2659203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197375" y="2659202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I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829142" y="2659203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460909" y="2659202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092676" y="2659203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E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724443" y="2659202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A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356210" y="2659202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987977" y="2659201"/>
            <a:ext cx="631767" cy="631767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Y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75006" y="2254652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>
                <a:solidFill>
                  <a:srgbClr val="002060"/>
                </a:solidFill>
                <a:latin typeface="Comfortaa" panose="020F0603070000060003" pitchFamily="34" charset="0"/>
              </a:rPr>
              <a:t>0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406773" y="2254651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1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38540" y="2254652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2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670307" y="2254651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3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302074" y="2254651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4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933841" y="2254650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5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565608" y="2254651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6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197375" y="2254650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7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829142" y="2254651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8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460909" y="2254650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9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092676" y="2254651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10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724443" y="2254650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11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9356210" y="2254650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12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9987977" y="2254649"/>
            <a:ext cx="631767" cy="376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13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775006" y="3318680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-14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406773" y="3318679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-13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038540" y="3318680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-12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670307" y="3318679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-11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302074" y="3318679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-10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933841" y="3318678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-9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565608" y="3318679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-8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197375" y="3318678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-7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829142" y="3318679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-6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460909" y="3318678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-5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8092676" y="3318679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-4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724443" y="3318678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-3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356210" y="3318678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-2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9987977" y="3318677"/>
            <a:ext cx="631767" cy="376838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-1</a:t>
            </a:r>
            <a:endParaRPr lang="en-GB" sz="16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176310" y="1214994"/>
            <a:ext cx="4246675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err="1">
                <a:solidFill>
                  <a:srgbClr val="C00000"/>
                </a:solidFill>
                <a:latin typeface="Comfortaa" panose="020F0603070000060003" pitchFamily="34" charset="0"/>
              </a:rPr>
              <a:t>s</a:t>
            </a:r>
            <a:r>
              <a:rPr lang="en-IN" sz="3200" b="1" dirty="0" err="1" smtClean="0">
                <a:solidFill>
                  <a:srgbClr val="C00000"/>
                </a:solidFill>
                <a:latin typeface="Comfortaa" panose="020F0603070000060003" pitchFamily="34" charset="0"/>
              </a:rPr>
              <a:t>tr</a:t>
            </a:r>
            <a:r>
              <a:rPr lang="en-IN" sz="32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 = “PYTHON IS EASY”</a:t>
            </a:r>
            <a:endParaRPr lang="en-GB" sz="32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59248" y="2659199"/>
            <a:ext cx="702436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err="1" smtClean="0">
                <a:solidFill>
                  <a:srgbClr val="00B050"/>
                </a:solidFill>
                <a:latin typeface="Comfortaa" panose="020F0603070000060003" pitchFamily="34" charset="0"/>
              </a:rPr>
              <a:t>str</a:t>
            </a:r>
            <a:endParaRPr lang="en-GB" sz="3200" b="1" dirty="0">
              <a:solidFill>
                <a:srgbClr val="00B050"/>
              </a:solidFill>
              <a:latin typeface="Comfortaa" panose="020F0603070000060003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528564" y="4068271"/>
            <a:ext cx="4897495" cy="1154162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72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str</a:t>
            </a:r>
            <a:r>
              <a:rPr lang="en-IN" sz="7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[8 : 1 : -2]</a:t>
            </a:r>
            <a:endParaRPr lang="en-GB" sz="7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240173" y="1994089"/>
            <a:ext cx="242047" cy="242047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3051863" y="2254649"/>
            <a:ext cx="4409046" cy="1440866"/>
          </a:xfrm>
          <a:prstGeom prst="rect">
            <a:avLst/>
          </a:prstGeom>
          <a:solidFill>
            <a:schemeClr val="tx1">
              <a:alpha val="2470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/>
          <p:cNvSpPr/>
          <p:nvPr/>
        </p:nvSpPr>
        <p:spPr>
          <a:xfrm>
            <a:off x="7013313" y="1986792"/>
            <a:ext cx="242047" cy="242047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5131503" y="5968791"/>
            <a:ext cx="1600566" cy="815608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5000" b="1" dirty="0" smtClean="0">
                <a:solidFill>
                  <a:srgbClr val="3399FF"/>
                </a:solidFill>
                <a:latin typeface="Comfortaa" panose="020F0603070000060003" pitchFamily="34" charset="0"/>
              </a:rPr>
              <a:t>S  OT</a:t>
            </a:r>
            <a:endParaRPr lang="en-GB" sz="5000" b="1" dirty="0">
              <a:solidFill>
                <a:srgbClr val="3399FF"/>
              </a:solidFill>
              <a:latin typeface="Comfortaa" panose="020F0603070000060003" pitchFamily="34" charset="0"/>
            </a:endParaRPr>
          </a:p>
        </p:txBody>
      </p:sp>
      <p:sp>
        <p:nvSpPr>
          <p:cNvPr id="73" name="Down Arrow 72"/>
          <p:cNvSpPr/>
          <p:nvPr/>
        </p:nvSpPr>
        <p:spPr>
          <a:xfrm>
            <a:off x="5539563" y="5222433"/>
            <a:ext cx="764640" cy="746358"/>
          </a:xfrm>
          <a:prstGeom prst="downArrow">
            <a:avLst/>
          </a:prstGeom>
          <a:gradFill flip="none" rotWithShape="1">
            <a:gsLst>
              <a:gs pos="0">
                <a:srgbClr val="002060"/>
              </a:gs>
              <a:gs pos="50000">
                <a:srgbClr val="00B0F0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4553250" y="2029041"/>
            <a:ext cx="173434" cy="17343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/>
          <p:cNvSpPr/>
          <p:nvPr/>
        </p:nvSpPr>
        <p:spPr>
          <a:xfrm>
            <a:off x="5801991" y="2029041"/>
            <a:ext cx="173434" cy="173434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60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10" grpId="0" animBg="1"/>
      <p:bldP spid="71" grpId="0" animBg="1"/>
      <p:bldP spid="68" grpId="0" animBg="1"/>
      <p:bldP spid="72" grpId="0"/>
      <p:bldP spid="73" grpId="0" animBg="1"/>
      <p:bldP spid="64" grpId="0" animBg="1"/>
      <p:bldP spid="6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72736" y="1238222"/>
            <a:ext cx="3028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Built-in methods of String</a:t>
            </a:r>
            <a:endParaRPr lang="en-GB" sz="20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197758" y="1903744"/>
            <a:ext cx="1340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20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isalnum</a:t>
            </a:r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( )</a:t>
            </a:r>
            <a:endParaRPr lang="en-GB" sz="2000" b="1" u="sng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19971" y="4209049"/>
            <a:ext cx="12602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20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isalpha</a:t>
            </a:r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( )</a:t>
            </a:r>
            <a:endParaRPr lang="en-GB" sz="2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0196" y="1903744"/>
            <a:ext cx="15055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capitalize()</a:t>
            </a:r>
            <a:endParaRPr lang="en-GB" sz="2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30196" y="2672179"/>
            <a:ext cx="27927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GB" sz="20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center</a:t>
            </a:r>
            <a:r>
              <a:rPr lang="en-GB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(width, </a:t>
            </a:r>
            <a:r>
              <a:rPr lang="en-GB" sz="20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fill_char</a:t>
            </a:r>
            <a:r>
              <a:rPr lang="en-GB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)</a:t>
            </a:r>
            <a:endParaRPr lang="en-GB" sz="2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619971" y="1903744"/>
            <a:ext cx="10983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20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isdigit</a:t>
            </a:r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( )</a:t>
            </a:r>
            <a:endParaRPr lang="en-GB" sz="2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619971" y="2672179"/>
            <a:ext cx="15664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GB" sz="20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isnumeric</a:t>
            </a:r>
            <a:r>
              <a:rPr lang="en-GB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( )</a:t>
            </a:r>
            <a:endParaRPr lang="en-GB" sz="2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619971" y="3440614"/>
            <a:ext cx="1300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20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isspace</a:t>
            </a:r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( )</a:t>
            </a:r>
            <a:endParaRPr lang="en-GB" sz="2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71492" y="296370"/>
            <a:ext cx="2969083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smtClean="0">
                <a:solidFill>
                  <a:srgbClr val="002060"/>
                </a:solidFill>
                <a:latin typeface="Comfortaa" panose="020F0603070000060003" pitchFamily="34" charset="0"/>
              </a:rPr>
              <a:t>String </a:t>
            </a:r>
            <a:r>
              <a:rPr lang="en-IN" sz="3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in Python</a:t>
            </a:r>
            <a:endParaRPr lang="en-GB" sz="3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359369" y="288677"/>
            <a:ext cx="65055" cy="523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32" y="191696"/>
            <a:ext cx="717177" cy="717177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830196" y="3440614"/>
            <a:ext cx="4217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GB" sz="20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startswith</a:t>
            </a:r>
            <a:r>
              <a:rPr lang="en-GB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(</a:t>
            </a:r>
            <a:r>
              <a:rPr lang="en-GB" sz="20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str</a:t>
            </a:r>
            <a:r>
              <a:rPr lang="en-GB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, </a:t>
            </a:r>
            <a:r>
              <a:rPr lang="en-GB" sz="20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begindex</a:t>
            </a:r>
            <a:r>
              <a:rPr lang="en-GB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, </a:t>
            </a:r>
            <a:r>
              <a:rPr lang="en-GB" sz="20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endindex</a:t>
            </a:r>
            <a:r>
              <a:rPr lang="en-GB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)</a:t>
            </a:r>
            <a:endParaRPr lang="en-GB" sz="2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30196" y="4977484"/>
            <a:ext cx="35541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find(</a:t>
            </a:r>
            <a:r>
              <a:rPr lang="en-IN" sz="20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str</a:t>
            </a:r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, </a:t>
            </a:r>
            <a:r>
              <a:rPr lang="en-IN" sz="20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begindex</a:t>
            </a:r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, </a:t>
            </a:r>
            <a:r>
              <a:rPr lang="en-IN" sz="20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endindex</a:t>
            </a:r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)</a:t>
            </a:r>
            <a:endParaRPr lang="en-GB" sz="2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197758" y="2672179"/>
            <a:ext cx="10663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lower( )</a:t>
            </a:r>
            <a:endParaRPr lang="en-GB" sz="2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0196" y="4209049"/>
            <a:ext cx="4094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GB" sz="20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endswith</a:t>
            </a:r>
            <a:r>
              <a:rPr lang="en-GB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(</a:t>
            </a:r>
            <a:r>
              <a:rPr lang="en-GB" sz="20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str</a:t>
            </a:r>
            <a:r>
              <a:rPr lang="en-GB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, </a:t>
            </a:r>
            <a:r>
              <a:rPr lang="en-GB" sz="20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begindex</a:t>
            </a:r>
            <a:r>
              <a:rPr lang="en-GB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, </a:t>
            </a:r>
            <a:r>
              <a:rPr lang="en-GB" sz="20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endindex</a:t>
            </a:r>
            <a:r>
              <a:rPr lang="en-GB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)</a:t>
            </a:r>
            <a:endParaRPr lang="en-GB" sz="2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197758" y="3440614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upper( )</a:t>
            </a:r>
            <a:endParaRPr lang="en-GB" sz="2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19971" y="4977484"/>
            <a:ext cx="1507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20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isdecimal</a:t>
            </a:r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( )</a:t>
            </a:r>
            <a:endParaRPr lang="en-GB" sz="2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197758" y="4209049"/>
            <a:ext cx="32319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split(‘separator’, </a:t>
            </a:r>
            <a:r>
              <a:rPr lang="en-IN" sz="20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maxsplit</a:t>
            </a:r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)</a:t>
            </a:r>
            <a:endParaRPr lang="en-GB" sz="2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97758" y="4977484"/>
            <a:ext cx="11817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max(</a:t>
            </a:r>
            <a:r>
              <a:rPr lang="en-IN" sz="20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str</a:t>
            </a:r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)</a:t>
            </a:r>
            <a:endParaRPr lang="en-GB" sz="2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197758" y="5745918"/>
            <a:ext cx="1119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min(</a:t>
            </a:r>
            <a:r>
              <a:rPr lang="en-IN" sz="20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str</a:t>
            </a:r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)</a:t>
            </a:r>
            <a:endParaRPr lang="en-GB" sz="2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63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  <p:bldP spid="13" grpId="0"/>
      <p:bldP spid="32" grpId="0"/>
      <p:bldP spid="33" grpId="0"/>
      <p:bldP spid="34" grpId="0"/>
      <p:bldP spid="35" grpId="0"/>
      <p:bldP spid="37" grpId="0"/>
      <p:bldP spid="40" grpId="0"/>
      <p:bldP spid="41" grpId="0"/>
      <p:bldP spid="42" grpId="0"/>
      <p:bldP spid="17" grpId="0"/>
      <p:bldP spid="25" grpId="0"/>
      <p:bldP spid="26" grpId="0"/>
      <p:bldP spid="27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71492" y="296370"/>
            <a:ext cx="4766048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Sequence types in Python</a:t>
            </a:r>
            <a:endParaRPr lang="en-GB" sz="3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59369" y="288677"/>
            <a:ext cx="65055" cy="523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32" y="191696"/>
            <a:ext cx="717177" cy="71717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72736" y="1158239"/>
            <a:ext cx="31390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2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What is sequence type?</a:t>
            </a:r>
            <a:endParaRPr lang="en-GB" sz="22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2736" y="2596390"/>
            <a:ext cx="30444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Sequence types in Python</a:t>
            </a:r>
            <a:endParaRPr lang="en-GB" sz="20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04663" y="1815689"/>
            <a:ext cx="8181476" cy="465513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A sequence type is type that holds a sequence of elements.</a:t>
            </a:r>
            <a:endParaRPr lang="en-GB" sz="2000" b="1" dirty="0">
              <a:solidFill>
                <a:srgbClr val="FF0000"/>
              </a:solidFill>
              <a:latin typeface="Comfortaa" panose="020F0603070000060003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947557" y="1805811"/>
            <a:ext cx="174415" cy="48458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Diamond 27"/>
          <p:cNvSpPr/>
          <p:nvPr/>
        </p:nvSpPr>
        <p:spPr>
          <a:xfrm>
            <a:off x="2030914" y="1957387"/>
            <a:ext cx="182115" cy="182115"/>
          </a:xfrm>
          <a:prstGeom prst="diamond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2522461" y="3088411"/>
            <a:ext cx="24016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sz="4800" b="1" dirty="0" smtClean="0">
                <a:solidFill>
                  <a:srgbClr val="00B050"/>
                </a:solidFill>
                <a:latin typeface="Comfortaa" panose="020F0603070000060003" pitchFamily="34" charset="0"/>
              </a:rPr>
              <a:t>Mutable</a:t>
            </a:r>
            <a:endParaRPr lang="en-GB" sz="4800" b="1" dirty="0">
              <a:solidFill>
                <a:srgbClr val="00B050"/>
              </a:solidFill>
              <a:latin typeface="Comfortaa" panose="020F0603070000060003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128193" y="3088411"/>
            <a:ext cx="31518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sz="4800" b="1" dirty="0">
                <a:solidFill>
                  <a:srgbClr val="00B050"/>
                </a:solidFill>
                <a:latin typeface="Comfortaa" panose="020F0603070000060003" pitchFamily="34" charset="0"/>
              </a:rPr>
              <a:t>I</a:t>
            </a:r>
            <a:r>
              <a:rPr lang="en-GB" sz="4800" b="1" dirty="0" smtClean="0">
                <a:solidFill>
                  <a:srgbClr val="00B050"/>
                </a:solidFill>
                <a:latin typeface="Comfortaa" panose="020F0603070000060003" pitchFamily="34" charset="0"/>
              </a:rPr>
              <a:t>mmutable</a:t>
            </a:r>
            <a:endParaRPr lang="en-GB" sz="4800" b="1" dirty="0">
              <a:solidFill>
                <a:srgbClr val="00B050"/>
              </a:solidFill>
              <a:latin typeface="Comfortaa" panose="020F06030700000600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74350" y="3918024"/>
            <a:ext cx="2897841" cy="2428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7255185" y="3918024"/>
            <a:ext cx="2897841" cy="2428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3421745" y="4108727"/>
            <a:ext cx="6030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2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List</a:t>
            </a:r>
            <a:endParaRPr lang="en-GB" sz="2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444187" y="5340786"/>
            <a:ext cx="5581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2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Set</a:t>
            </a:r>
            <a:endParaRPr lang="en-GB" sz="2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08170" y="4701631"/>
            <a:ext cx="14302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2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Dictionary</a:t>
            </a:r>
            <a:endParaRPr lang="en-GB" sz="2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264562" y="4107473"/>
            <a:ext cx="8790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2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Tuple</a:t>
            </a:r>
            <a:endParaRPr lang="en-GB" sz="2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248692" y="4646457"/>
            <a:ext cx="9108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sz="2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String</a:t>
            </a:r>
            <a:endParaRPr lang="en-GB" sz="2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36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/>
      <p:bldP spid="2" grpId="0" animBg="1"/>
      <p:bldP spid="30" grpId="0" animBg="1"/>
      <p:bldP spid="31" grpId="0"/>
      <p:bldP spid="32" grpId="0"/>
      <p:bldP spid="33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71492" y="296370"/>
            <a:ext cx="5243743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Introduction to list in Python</a:t>
            </a:r>
            <a:endParaRPr lang="en-GB" sz="3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59369" y="288677"/>
            <a:ext cx="65055" cy="523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32" y="191696"/>
            <a:ext cx="717177" cy="71717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72736" y="1158239"/>
            <a:ext cx="16562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2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What is list?</a:t>
            </a:r>
            <a:endParaRPr lang="en-GB" sz="22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2736" y="2596390"/>
            <a:ext cx="3135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Properties of list in Python</a:t>
            </a:r>
            <a:endParaRPr lang="en-GB" sz="20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04663" y="1815689"/>
            <a:ext cx="8181476" cy="465513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A list is a collection of indexed elements of different data types.</a:t>
            </a:r>
            <a:endParaRPr lang="en-GB" sz="2000" b="1" dirty="0">
              <a:solidFill>
                <a:srgbClr val="FF0000"/>
              </a:solidFill>
              <a:latin typeface="Comfortaa" panose="020F0603070000060003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947557" y="1805811"/>
            <a:ext cx="174415" cy="48458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Diamond 27"/>
          <p:cNvSpPr/>
          <p:nvPr/>
        </p:nvSpPr>
        <p:spPr>
          <a:xfrm>
            <a:off x="2030914" y="1957387"/>
            <a:ext cx="182115" cy="182115"/>
          </a:xfrm>
          <a:prstGeom prst="diamond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772736" y="3136596"/>
            <a:ext cx="65421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2000" dirty="0">
                <a:solidFill>
                  <a:srgbClr val="002060"/>
                </a:solidFill>
                <a:latin typeface="Comfortaa" panose="020F0603070000060003" pitchFamily="34" charset="0"/>
              </a:rPr>
              <a:t>List in python has implemented using a built-in class </a:t>
            </a:r>
            <a:r>
              <a:rPr lang="en-IN" sz="2000" b="1" u="sng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list</a:t>
            </a:r>
            <a:endParaRPr lang="en-GB" sz="2000" b="1" u="sng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72736" y="3750766"/>
            <a:ext cx="53607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2000" dirty="0">
                <a:solidFill>
                  <a:srgbClr val="002060"/>
                </a:solidFill>
                <a:latin typeface="Comfortaa" panose="020F0603070000060003" pitchFamily="34" charset="0"/>
              </a:rPr>
              <a:t>List is represented using square brackets </a:t>
            </a:r>
            <a:r>
              <a:rPr lang="en-IN" sz="2000" b="1" dirty="0">
                <a:solidFill>
                  <a:srgbClr val="002060"/>
                </a:solidFill>
                <a:latin typeface="Comfortaa" panose="020F0603070000060003" pitchFamily="34" charset="0"/>
              </a:rPr>
              <a:t>[ ]</a:t>
            </a:r>
            <a:endParaRPr lang="en-GB" sz="2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2736" y="4372356"/>
            <a:ext cx="65581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Every element in a list separated with comma (</a:t>
            </a:r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,</a:t>
            </a:r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) symbol</a:t>
            </a:r>
            <a:endParaRPr lang="en-GB" sz="2000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2736" y="4993946"/>
            <a:ext cx="66800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All list elements are </a:t>
            </a:r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indexed</a:t>
            </a:r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 and the index starts with ‘</a:t>
            </a:r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0</a:t>
            </a:r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’</a:t>
            </a:r>
            <a:endParaRPr lang="en-GB" sz="2000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2736" y="5628126"/>
            <a:ext cx="98155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sz="2000" dirty="0">
                <a:solidFill>
                  <a:srgbClr val="002060"/>
                </a:solidFill>
                <a:latin typeface="Comfortaa" panose="020F0603070000060003" pitchFamily="34" charset="0"/>
              </a:rPr>
              <a:t>T</a:t>
            </a:r>
            <a:r>
              <a:rPr lang="en-GB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he </a:t>
            </a:r>
            <a:r>
              <a:rPr lang="en-GB" sz="2000" dirty="0">
                <a:solidFill>
                  <a:srgbClr val="002060"/>
                </a:solidFill>
                <a:latin typeface="Comfortaa" panose="020F0603070000060003" pitchFamily="34" charset="0"/>
              </a:rPr>
              <a:t>list elements are also </a:t>
            </a:r>
            <a:r>
              <a:rPr lang="en-GB" sz="2000" u="sng" dirty="0">
                <a:solidFill>
                  <a:srgbClr val="002060"/>
                </a:solidFill>
                <a:latin typeface="Comfortaa" panose="020F0603070000060003" pitchFamily="34" charset="0"/>
              </a:rPr>
              <a:t>indexed with negative </a:t>
            </a:r>
            <a:r>
              <a:rPr lang="en-GB" sz="2000" u="sng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numbers</a:t>
            </a:r>
            <a:r>
              <a:rPr lang="en-GB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 from the </a:t>
            </a:r>
            <a:r>
              <a:rPr lang="en-GB" sz="2000" dirty="0">
                <a:solidFill>
                  <a:srgbClr val="002060"/>
                </a:solidFill>
                <a:latin typeface="Comfortaa" panose="020F0603070000060003" pitchFamily="34" charset="0"/>
              </a:rPr>
              <a:t>last element to </a:t>
            </a:r>
            <a:endParaRPr lang="en-GB" sz="2000" dirty="0" smtClean="0">
              <a:solidFill>
                <a:srgbClr val="002060"/>
              </a:solidFill>
              <a:latin typeface="Comfortaa" panose="020F0603070000060003" pitchFamily="34" charset="0"/>
            </a:endParaRPr>
          </a:p>
          <a:p>
            <a:pPr lvl="0"/>
            <a:r>
              <a:rPr lang="en-GB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the </a:t>
            </a:r>
            <a:r>
              <a:rPr lang="en-GB" sz="2000" dirty="0">
                <a:solidFill>
                  <a:srgbClr val="002060"/>
                </a:solidFill>
                <a:latin typeface="Comfortaa" panose="020F0603070000060003" pitchFamily="34" charset="0"/>
              </a:rPr>
              <a:t>first element in the </a:t>
            </a:r>
            <a:r>
              <a:rPr lang="en-GB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list</a:t>
            </a:r>
            <a:r>
              <a:rPr lang="en-GB" sz="2000" dirty="0">
                <a:solidFill>
                  <a:srgbClr val="002060"/>
                </a:solidFill>
                <a:latin typeface="Comfortaa" panose="020F0603070000060003" pitchFamily="34" charset="0"/>
              </a:rPr>
              <a:t>, </a:t>
            </a:r>
            <a:r>
              <a:rPr lang="en-GB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and it </a:t>
            </a:r>
            <a:r>
              <a:rPr lang="en-GB" sz="2000" dirty="0">
                <a:solidFill>
                  <a:srgbClr val="002060"/>
                </a:solidFill>
                <a:latin typeface="Comfortaa" panose="020F0603070000060003" pitchFamily="34" charset="0"/>
              </a:rPr>
              <a:t>begins with -</a:t>
            </a:r>
            <a:r>
              <a:rPr lang="en-GB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1 for each element </a:t>
            </a:r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decreased by 1</a:t>
            </a:r>
            <a:r>
              <a:rPr lang="en-GB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.</a:t>
            </a:r>
            <a:endParaRPr lang="en-GB" sz="2000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972467" y="3570326"/>
            <a:ext cx="25410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List and its Elements</a:t>
            </a:r>
            <a:endParaRPr lang="en-GB" sz="2000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042198" y="3919653"/>
            <a:ext cx="24016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sz="4800" b="1" dirty="0" smtClean="0">
                <a:solidFill>
                  <a:srgbClr val="00B050"/>
                </a:solidFill>
                <a:latin typeface="Comfortaa" panose="020F0603070000060003" pitchFamily="34" charset="0"/>
              </a:rPr>
              <a:t>Mutable</a:t>
            </a:r>
            <a:endParaRPr lang="en-GB" sz="4800" b="1" dirty="0">
              <a:solidFill>
                <a:srgbClr val="00B050"/>
              </a:solidFill>
              <a:latin typeface="Comfortaa" panose="020F0603070000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19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/>
      <p:bldP spid="16" grpId="0"/>
      <p:bldP spid="18" grpId="0" animBg="1"/>
      <p:bldP spid="27" grpId="0" animBg="1"/>
      <p:bldP spid="28" grpId="0" animBg="1"/>
      <p:bldP spid="23" grpId="0"/>
      <p:bldP spid="25" grpId="0"/>
      <p:bldP spid="12" grpId="0"/>
      <p:bldP spid="13" grpId="0"/>
      <p:bldP spid="14" grpId="0"/>
      <p:bldP spid="17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71492" y="296370"/>
            <a:ext cx="5243743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Introduction to list in Python</a:t>
            </a:r>
            <a:endParaRPr lang="en-GB" sz="3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59369" y="288677"/>
            <a:ext cx="65055" cy="523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32" y="191696"/>
            <a:ext cx="717177" cy="71717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72736" y="1158239"/>
            <a:ext cx="16562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2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What is list?</a:t>
            </a:r>
            <a:endParaRPr lang="en-GB" sz="22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2736" y="2596390"/>
            <a:ext cx="2473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How to create a list?</a:t>
            </a:r>
            <a:endParaRPr lang="en-GB" sz="20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04663" y="1815689"/>
            <a:ext cx="8181476" cy="465513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A list is a collection of indexed elements of different data types.</a:t>
            </a:r>
            <a:endParaRPr lang="en-GB" sz="2000" b="1" dirty="0">
              <a:solidFill>
                <a:srgbClr val="FF0000"/>
              </a:solidFill>
              <a:latin typeface="Comfortaa" panose="020F0603070000060003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947557" y="1805811"/>
            <a:ext cx="174415" cy="48458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Diamond 27"/>
          <p:cNvSpPr/>
          <p:nvPr/>
        </p:nvSpPr>
        <p:spPr>
          <a:xfrm>
            <a:off x="2030914" y="1957387"/>
            <a:ext cx="182115" cy="182115"/>
          </a:xfrm>
          <a:prstGeom prst="diamond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2118971" y="3193246"/>
            <a:ext cx="79608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36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listName</a:t>
            </a:r>
            <a:r>
              <a:rPr lang="en-IN" sz="3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 = [value1, value2, value3, …]</a:t>
            </a:r>
            <a:endParaRPr lang="en-GB" sz="3600" b="1" u="sng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7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71492" y="296370"/>
            <a:ext cx="5243743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Introduction to list in Python</a:t>
            </a:r>
            <a:endParaRPr lang="en-GB" sz="3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59369" y="288677"/>
            <a:ext cx="65055" cy="523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32" y="191696"/>
            <a:ext cx="717177" cy="71717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72736" y="1158239"/>
            <a:ext cx="16562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2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What is list?</a:t>
            </a:r>
            <a:endParaRPr lang="en-GB" sz="22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2736" y="2596390"/>
            <a:ext cx="5096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How to access individual elements of a list?</a:t>
            </a:r>
            <a:endParaRPr lang="en-GB" sz="20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04663" y="1815689"/>
            <a:ext cx="8181476" cy="465513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A list is a collection of indexed elements of different data types.</a:t>
            </a:r>
            <a:endParaRPr lang="en-GB" sz="2000" b="1" dirty="0">
              <a:solidFill>
                <a:srgbClr val="FF0000"/>
              </a:solidFill>
              <a:latin typeface="Comfortaa" panose="020F0603070000060003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947557" y="1805811"/>
            <a:ext cx="174415" cy="48458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Diamond 27"/>
          <p:cNvSpPr/>
          <p:nvPr/>
        </p:nvSpPr>
        <p:spPr>
          <a:xfrm>
            <a:off x="2030914" y="1957387"/>
            <a:ext cx="182115" cy="182115"/>
          </a:xfrm>
          <a:prstGeom prst="diamond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4394437" y="3193246"/>
            <a:ext cx="3409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36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listName</a:t>
            </a:r>
            <a:r>
              <a:rPr lang="en-IN" sz="36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[index]</a:t>
            </a:r>
            <a:endParaRPr lang="en-GB" sz="3600" b="1" u="sng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05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71492" y="296370"/>
            <a:ext cx="5243743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Introduction to list in Python</a:t>
            </a:r>
            <a:endParaRPr lang="en-GB" sz="3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59369" y="288677"/>
            <a:ext cx="65055" cy="523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32" y="191696"/>
            <a:ext cx="717177" cy="71717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72736" y="1158239"/>
            <a:ext cx="16562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2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What is list?</a:t>
            </a:r>
            <a:endParaRPr lang="en-GB" sz="22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2736" y="2596390"/>
            <a:ext cx="40110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How to access sub list from a list?</a:t>
            </a:r>
            <a:endParaRPr lang="en-GB" sz="20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04663" y="1815689"/>
            <a:ext cx="8181476" cy="465513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A list is a collection of indexed elements of different data types.</a:t>
            </a:r>
            <a:endParaRPr lang="en-GB" sz="2000" b="1" dirty="0">
              <a:solidFill>
                <a:srgbClr val="FF0000"/>
              </a:solidFill>
              <a:latin typeface="Comfortaa" panose="020F0603070000060003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947557" y="1805811"/>
            <a:ext cx="174415" cy="48458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Diamond 27"/>
          <p:cNvSpPr/>
          <p:nvPr/>
        </p:nvSpPr>
        <p:spPr>
          <a:xfrm>
            <a:off x="2030914" y="1957387"/>
            <a:ext cx="182115" cy="182115"/>
          </a:xfrm>
          <a:prstGeom prst="diamond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5375292" y="3045328"/>
            <a:ext cx="1441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3600" b="1" dirty="0" smtClean="0">
                <a:solidFill>
                  <a:srgbClr val="00B050"/>
                </a:solidFill>
                <a:latin typeface="Comfortaa" panose="020F0603070000060003" pitchFamily="34" charset="0"/>
              </a:rPr>
              <a:t>Slicing</a:t>
            </a:r>
            <a:endParaRPr lang="en-GB" sz="3600" b="1" u="sng" dirty="0">
              <a:solidFill>
                <a:srgbClr val="00B050"/>
              </a:solidFill>
              <a:latin typeface="Comfortaa" panose="020F06030700000600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39428" y="3885769"/>
            <a:ext cx="471315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25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listName</a:t>
            </a:r>
            <a:r>
              <a:rPr lang="en-IN" sz="25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[</a:t>
            </a:r>
            <a:r>
              <a:rPr lang="en-IN" sz="2500" b="1" dirty="0" err="1" smtClean="0">
                <a:solidFill>
                  <a:srgbClr val="00B0F0"/>
                </a:solidFill>
                <a:latin typeface="Comfortaa" panose="020F0603070000060003" pitchFamily="34" charset="0"/>
              </a:rPr>
              <a:t>startIndex</a:t>
            </a:r>
            <a:r>
              <a:rPr lang="en-IN" sz="2500" b="1" dirty="0" smtClean="0">
                <a:solidFill>
                  <a:srgbClr val="00B0F0"/>
                </a:solidFill>
                <a:latin typeface="Comfortaa" panose="020F0603070000060003" pitchFamily="34" charset="0"/>
              </a:rPr>
              <a:t> </a:t>
            </a:r>
            <a:r>
              <a:rPr lang="en-IN" sz="25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: </a:t>
            </a:r>
            <a:r>
              <a:rPr lang="en-IN" sz="2500" b="1" dirty="0" err="1" smtClean="0">
                <a:solidFill>
                  <a:schemeClr val="bg1">
                    <a:lumMod val="50000"/>
                  </a:schemeClr>
                </a:solidFill>
                <a:latin typeface="Comfortaa" panose="020F0603070000060003" pitchFamily="34" charset="0"/>
              </a:rPr>
              <a:t>endIndex</a:t>
            </a:r>
            <a:r>
              <a:rPr lang="en-IN" sz="25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]</a:t>
            </a:r>
            <a:endParaRPr lang="en-GB" sz="2500" b="1" u="sng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58202" y="4601067"/>
            <a:ext cx="687560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25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listName</a:t>
            </a:r>
            <a:r>
              <a:rPr lang="en-IN" sz="25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[</a:t>
            </a:r>
            <a:r>
              <a:rPr lang="en-IN" sz="2500" b="1" dirty="0" err="1" smtClean="0">
                <a:solidFill>
                  <a:srgbClr val="00B0F0"/>
                </a:solidFill>
                <a:latin typeface="Comfortaa" panose="020F0603070000060003" pitchFamily="34" charset="0"/>
              </a:rPr>
              <a:t>startIndex</a:t>
            </a:r>
            <a:r>
              <a:rPr lang="en-IN" sz="25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 : </a:t>
            </a:r>
            <a:r>
              <a:rPr lang="en-IN" sz="2500" b="1" dirty="0" err="1" smtClean="0">
                <a:solidFill>
                  <a:schemeClr val="bg1">
                    <a:lumMod val="50000"/>
                  </a:schemeClr>
                </a:solidFill>
                <a:latin typeface="Comfortaa" panose="020F0603070000060003" pitchFamily="34" charset="0"/>
              </a:rPr>
              <a:t>endIndex</a:t>
            </a:r>
            <a:r>
              <a:rPr lang="en-IN" sz="2500" b="1" dirty="0" smtClean="0">
                <a:solidFill>
                  <a:schemeClr val="bg1">
                    <a:lumMod val="50000"/>
                  </a:schemeClr>
                </a:solidFill>
                <a:latin typeface="Comfortaa" panose="020F0603070000060003" pitchFamily="34" charset="0"/>
              </a:rPr>
              <a:t> </a:t>
            </a:r>
            <a:r>
              <a:rPr lang="en-IN" sz="25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: </a:t>
            </a:r>
            <a:r>
              <a:rPr lang="en-IN" sz="2500" b="1" dirty="0" err="1" smtClean="0">
                <a:solidFill>
                  <a:srgbClr val="FF0066"/>
                </a:solidFill>
                <a:latin typeface="Comfortaa" panose="020F0603070000060003" pitchFamily="34" charset="0"/>
              </a:rPr>
              <a:t>indexAddition</a:t>
            </a:r>
            <a:r>
              <a:rPr lang="en-IN" sz="25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]</a:t>
            </a:r>
            <a:endParaRPr lang="en-GB" sz="2500" b="1" u="sng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74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71492" y="296370"/>
            <a:ext cx="5243743" cy="538609"/>
          </a:xfrm>
          <a:prstGeom prst="rect">
            <a:avLst/>
          </a:prstGeom>
          <a:noFill/>
        </p:spPr>
        <p:txBody>
          <a:bodyPr wrap="none" tIns="0" rtlCol="0">
            <a:spAutoFit/>
          </a:bodyPr>
          <a:lstStyle/>
          <a:p>
            <a:pPr lvl="0"/>
            <a:r>
              <a:rPr lang="en-IN" sz="32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Introduction to list in Python</a:t>
            </a:r>
            <a:endParaRPr lang="en-GB" sz="32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59369" y="288677"/>
            <a:ext cx="65055" cy="52322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32" y="191696"/>
            <a:ext cx="717177" cy="71717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72736" y="1158239"/>
            <a:ext cx="16562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2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What is list?</a:t>
            </a:r>
            <a:endParaRPr lang="en-GB" sz="22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2736" y="2596390"/>
            <a:ext cx="2688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Built-in methods of list</a:t>
            </a:r>
            <a:endParaRPr lang="en-GB" sz="20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04663" y="1815689"/>
            <a:ext cx="8181476" cy="465513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IN" sz="2000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A list is a collection of indexed elements of different data types.</a:t>
            </a:r>
            <a:endParaRPr lang="en-GB" sz="2000" b="1" dirty="0">
              <a:solidFill>
                <a:srgbClr val="FF0000"/>
              </a:solidFill>
              <a:latin typeface="Comfortaa" panose="020F0603070000060003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947557" y="1805811"/>
            <a:ext cx="174415" cy="48458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Diamond 27"/>
          <p:cNvSpPr/>
          <p:nvPr/>
        </p:nvSpPr>
        <p:spPr>
          <a:xfrm>
            <a:off x="2030914" y="1957387"/>
            <a:ext cx="182115" cy="182115"/>
          </a:xfrm>
          <a:prstGeom prst="diamond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8172275" y="3340823"/>
            <a:ext cx="1053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2000" b="1" dirty="0" err="1" smtClean="0">
                <a:solidFill>
                  <a:srgbClr val="002060"/>
                </a:solidFill>
                <a:latin typeface="Comfortaa" panose="020F0603070000060003" pitchFamily="34" charset="0"/>
              </a:rPr>
              <a:t>len</a:t>
            </a:r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(list)</a:t>
            </a:r>
            <a:endParaRPr lang="en-GB" sz="2000" b="1" u="sng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93130" y="3340823"/>
            <a:ext cx="19127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append(value)</a:t>
            </a:r>
            <a:endParaRPr lang="en-GB" sz="2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3130" y="3869431"/>
            <a:ext cx="24673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insert(index, value)</a:t>
            </a:r>
            <a:endParaRPr lang="en-GB" sz="2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34928" y="3340823"/>
            <a:ext cx="1930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remove(value)</a:t>
            </a:r>
            <a:endParaRPr lang="en-GB" sz="2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34928" y="3869431"/>
            <a:ext cx="878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pop( )</a:t>
            </a:r>
            <a:endParaRPr lang="en-GB" sz="2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34928" y="4398039"/>
            <a:ext cx="1438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pop(index)</a:t>
            </a:r>
            <a:endParaRPr lang="en-GB" sz="2000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59775" y="4926647"/>
            <a:ext cx="1029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clear( )</a:t>
            </a:r>
            <a:endParaRPr lang="en-GB" sz="2000" b="1" u="sng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172275" y="3869538"/>
            <a:ext cx="16834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count(value)</a:t>
            </a:r>
            <a:endParaRPr lang="en-GB" sz="2000" b="1" u="sng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93130" y="4398039"/>
            <a:ext cx="1366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extend(list)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72275" y="6388931"/>
            <a:ext cx="1609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index( value )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172275" y="5393485"/>
            <a:ext cx="1077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max(list)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72275" y="5891208"/>
            <a:ext cx="1019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min(list)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72275" y="4895762"/>
            <a:ext cx="1252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reverse( )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172275" y="4398039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2060"/>
                </a:solidFill>
                <a:latin typeface="Comfortaa" panose="020F0603070000060003" pitchFamily="34" charset="0"/>
              </a:rPr>
              <a:t>sort( )</a:t>
            </a:r>
            <a:endParaRPr lang="en-GB" b="1" dirty="0">
              <a:solidFill>
                <a:srgbClr val="002060"/>
              </a:solidFill>
              <a:latin typeface="Comfortaa" panose="020F0603070000060003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8271272" y="4746814"/>
            <a:ext cx="59293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252220" y="5746378"/>
            <a:ext cx="88463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248468" y="6234964"/>
            <a:ext cx="82907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34928" y="5460321"/>
            <a:ext cx="5757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200" b="1" dirty="0" smtClean="0">
                <a:solidFill>
                  <a:srgbClr val="C00000"/>
                </a:solidFill>
                <a:latin typeface="Comfortaa" panose="020F0603070000060003" pitchFamily="34" charset="0"/>
              </a:rPr>
              <a:t>del</a:t>
            </a:r>
            <a:endParaRPr lang="en-GB" sz="2200" b="1" dirty="0">
              <a:solidFill>
                <a:srgbClr val="C00000"/>
              </a:solidFill>
              <a:latin typeface="Comfortaa" panose="020F0603070000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928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  <p:bldP spid="25" grpId="0"/>
      <p:bldP spid="12" grpId="0"/>
      <p:bldP spid="13" grpId="0"/>
      <p:bldP spid="14" grpId="0"/>
      <p:bldP spid="20" grpId="0"/>
      <p:bldP spid="21" grpId="0"/>
      <p:bldP spid="24" grpId="0"/>
      <p:bldP spid="2" grpId="0"/>
      <p:bldP spid="3" grpId="0"/>
      <p:bldP spid="4" grpId="0"/>
      <p:bldP spid="5" grpId="0"/>
      <p:bldP spid="6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1291</TotalTime>
  <Words>2056</Words>
  <Application>Microsoft Office PowerPoint</Application>
  <PresentationFormat>Widescreen</PresentationFormat>
  <Paragraphs>637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Calibri Light</vt:lpstr>
      <vt:lpstr>Comfortaa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362</cp:revision>
  <dcterms:created xsi:type="dcterms:W3CDTF">2020-04-25T04:45:38Z</dcterms:created>
  <dcterms:modified xsi:type="dcterms:W3CDTF">2020-05-05T00:56:55Z</dcterms:modified>
</cp:coreProperties>
</file>